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376" r:id="rId2"/>
    <p:sldId id="377" r:id="rId3"/>
    <p:sldId id="378" r:id="rId4"/>
    <p:sldId id="379" r:id="rId5"/>
    <p:sldId id="380" r:id="rId6"/>
    <p:sldId id="381" r:id="rId7"/>
    <p:sldId id="382" r:id="rId8"/>
    <p:sldId id="384" r:id="rId9"/>
    <p:sldId id="383" r:id="rId10"/>
    <p:sldId id="385" r:id="rId11"/>
    <p:sldId id="386" r:id="rId12"/>
    <p:sldId id="279" r:id="rId13"/>
    <p:sldId id="280" r:id="rId14"/>
    <p:sldId id="281" r:id="rId15"/>
    <p:sldId id="282" r:id="rId16"/>
    <p:sldId id="283"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8" r:id="rId40"/>
    <p:sldId id="309" r:id="rId41"/>
    <p:sldId id="387" r:id="rId42"/>
    <p:sldId id="388" r:id="rId43"/>
    <p:sldId id="389" r:id="rId44"/>
    <p:sldId id="390"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91" r:id="rId59"/>
    <p:sldId id="395" r:id="rId60"/>
    <p:sldId id="396" r:id="rId61"/>
    <p:sldId id="397" r:id="rId62"/>
    <p:sldId id="398" r:id="rId63"/>
    <p:sldId id="399" r:id="rId64"/>
    <p:sldId id="400" r:id="rId65"/>
    <p:sldId id="401" r:id="rId66"/>
    <p:sldId id="402" r:id="rId67"/>
    <p:sldId id="408" r:id="rId68"/>
    <p:sldId id="409" r:id="rId69"/>
    <p:sldId id="403" r:id="rId70"/>
    <p:sldId id="404" r:id="rId71"/>
    <p:sldId id="405" r:id="rId72"/>
    <p:sldId id="406" r:id="rId73"/>
    <p:sldId id="407" r:id="rId74"/>
    <p:sldId id="324" r:id="rId75"/>
    <p:sldId id="325" r:id="rId76"/>
    <p:sldId id="326" r:id="rId77"/>
    <p:sldId id="327" r:id="rId78"/>
    <p:sldId id="328" r:id="rId79"/>
    <p:sldId id="329" r:id="rId80"/>
    <p:sldId id="331" r:id="rId81"/>
    <p:sldId id="332" r:id="rId82"/>
    <p:sldId id="333" r:id="rId83"/>
    <p:sldId id="335" r:id="rId84"/>
    <p:sldId id="336" r:id="rId85"/>
    <p:sldId id="337" r:id="rId86"/>
    <p:sldId id="338" r:id="rId87"/>
    <p:sldId id="339" r:id="rId88"/>
    <p:sldId id="340" r:id="rId89"/>
    <p:sldId id="343" r:id="rId90"/>
    <p:sldId id="344" r:id="rId91"/>
    <p:sldId id="345" r:id="rId92"/>
    <p:sldId id="346" r:id="rId93"/>
    <p:sldId id="347" r:id="rId94"/>
    <p:sldId id="393" r:id="rId95"/>
    <p:sldId id="348" r:id="rId96"/>
    <p:sldId id="350" r:id="rId97"/>
    <p:sldId id="349" r:id="rId98"/>
    <p:sldId id="394" r:id="rId99"/>
    <p:sldId id="352" r:id="rId100"/>
    <p:sldId id="353" r:id="rId101"/>
    <p:sldId id="351" r:id="rId102"/>
    <p:sldId id="330" r:id="rId103"/>
    <p:sldId id="354" r:id="rId104"/>
    <p:sldId id="357" r:id="rId105"/>
    <p:sldId id="358" r:id="rId106"/>
    <p:sldId id="359" r:id="rId107"/>
    <p:sldId id="355" r:id="rId108"/>
    <p:sldId id="356" r:id="rId109"/>
    <p:sldId id="360" r:id="rId110"/>
    <p:sldId id="361"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4660"/>
  </p:normalViewPr>
  <p:slideViewPr>
    <p:cSldViewPr snapToGrid="0">
      <p:cViewPr varScale="1">
        <p:scale>
          <a:sx n="77" d="100"/>
          <a:sy n="77"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CF3E65C-D947-40C3-AF4E-2F80C8334E36}" type="datetimeFigureOut">
              <a:rPr lang="tr-TR" smtClean="0"/>
              <a:t>22.12.2022</a:t>
            </a:fld>
            <a:endParaRPr lang="tr-T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tr-T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931771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CF3E65C-D947-40C3-AF4E-2F80C8334E36}" type="datetimeFigureOut">
              <a:rPr lang="tr-TR" smtClean="0"/>
              <a:t>22.12.2022</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53306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şlık ve Resim Yazıs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CF3E65C-D947-40C3-AF4E-2F80C8334E36}" type="datetimeFigureOut">
              <a:rPr lang="tr-TR" smtClean="0"/>
              <a:t>22.12.2022</a:t>
            </a:fld>
            <a:endParaRPr lang="tr-TR"/>
          </a:p>
        </p:txBody>
      </p:sp>
      <p:sp>
        <p:nvSpPr>
          <p:cNvPr id="5" name="Footer Placeholder 4"/>
          <p:cNvSpPr>
            <a:spLocks noGrp="1"/>
          </p:cNvSpPr>
          <p:nvPr>
            <p:ph type="ftr" sz="quarter" idx="11"/>
          </p:nvPr>
        </p:nvSpPr>
        <p:spPr/>
        <p:txBody>
          <a:bodyPr/>
          <a:lstStyle/>
          <a:p>
            <a:endParaRPr lang="tr-T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2383106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sim Yazılı Alıntı">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tr-TR"/>
              <a:t>Asıl başlık stilini düzenlemek için tıklayın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CF3E65C-D947-40C3-AF4E-2F80C8334E36}" type="datetimeFigureOut">
              <a:rPr lang="tr-TR" smtClean="0"/>
              <a:t>22.12.2022</a:t>
            </a:fld>
            <a:endParaRPr lang="tr-TR"/>
          </a:p>
        </p:txBody>
      </p:sp>
      <p:sp>
        <p:nvSpPr>
          <p:cNvPr id="5" name="Footer Placeholder 4"/>
          <p:cNvSpPr>
            <a:spLocks noGrp="1"/>
          </p:cNvSpPr>
          <p:nvPr>
            <p:ph type="ftr" sz="quarter" idx="11"/>
          </p:nvPr>
        </p:nvSpPr>
        <p:spPr/>
        <p:txBody>
          <a:bodyPr/>
          <a:lstStyle/>
          <a:p>
            <a:endParaRPr lang="tr-T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53838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sim Kartı">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CF3E65C-D947-40C3-AF4E-2F80C8334E36}" type="datetimeFigureOut">
              <a:rPr lang="tr-TR" smtClean="0"/>
              <a:t>22.12.2022</a:t>
            </a:fld>
            <a:endParaRPr lang="tr-TR"/>
          </a:p>
        </p:txBody>
      </p:sp>
      <p:sp>
        <p:nvSpPr>
          <p:cNvPr id="5" name="Footer Placeholder 4"/>
          <p:cNvSpPr>
            <a:spLocks noGrp="1"/>
          </p:cNvSpPr>
          <p:nvPr>
            <p:ph type="ftr" sz="quarter" idx="11"/>
          </p:nvPr>
        </p:nvSpPr>
        <p:spPr/>
        <p:txBody>
          <a:bodyPr/>
          <a:lstStyle/>
          <a:p>
            <a:endParaRPr lang="tr-T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3790381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CF3E65C-D947-40C3-AF4E-2F80C8334E36}" type="datetimeFigureOut">
              <a:rPr lang="tr-TR" smtClean="0"/>
              <a:t>22.12.2022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3210804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CF3E65C-D947-40C3-AF4E-2F80C8334E36}" type="datetimeFigureOut">
              <a:rPr lang="tr-TR" smtClean="0"/>
              <a:t>22.12.2022</a:t>
            </a:fld>
            <a:endParaRPr lang="tr-TR"/>
          </a:p>
        </p:txBody>
      </p:sp>
      <p:sp>
        <p:nvSpPr>
          <p:cNvPr id="8" name="Footer Placeholder 7"/>
          <p:cNvSpPr>
            <a:spLocks noGrp="1"/>
          </p:cNvSpPr>
          <p:nvPr>
            <p:ph type="ftr" sz="quarter" idx="11"/>
          </p:nvPr>
        </p:nvSpPr>
        <p:spPr>
          <a:xfrm>
            <a:off x="561111" y="6391838"/>
            <a:ext cx="3644282" cy="304801"/>
          </a:xfrm>
        </p:spPr>
        <p:txBody>
          <a:bodyPr/>
          <a:lstStyle/>
          <a:p>
            <a:endParaRPr lang="tr-TR"/>
          </a:p>
        </p:txBody>
      </p:sp>
      <p:sp>
        <p:nvSpPr>
          <p:cNvPr id="9" name="Slide Number Placeholder 8"/>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2501596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CF3E65C-D947-40C3-AF4E-2F80C8334E36}" type="datetimeFigureOut">
              <a:rPr lang="tr-TR" smtClean="0"/>
              <a:t>22.12.2022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3327933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CF3E65C-D947-40C3-AF4E-2F80C8334E36}" type="datetimeFigureOut">
              <a:rPr lang="tr-TR" smtClean="0"/>
              <a:t>22.12.2022</a:t>
            </a:fld>
            <a:endParaRPr lang="tr-TR"/>
          </a:p>
        </p:txBody>
      </p:sp>
      <p:sp>
        <p:nvSpPr>
          <p:cNvPr id="5" name="Footer Placeholder 4"/>
          <p:cNvSpPr>
            <a:spLocks noGrp="1"/>
          </p:cNvSpPr>
          <p:nvPr>
            <p:ph type="ftr" sz="quarter" idx="11"/>
          </p:nvPr>
        </p:nvSpPr>
        <p:spPr/>
        <p:txBody>
          <a:bodyPr/>
          <a:lstStyle/>
          <a:p>
            <a:endParaRPr lang="tr-T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3298921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CF3E65C-D947-40C3-AF4E-2F80C8334E36}" type="datetimeFigureOut">
              <a:rPr lang="tr-TR" smtClean="0"/>
              <a:t>22.12.2022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1723972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CF3E65C-D947-40C3-AF4E-2F80C8334E36}" type="datetimeFigureOut">
              <a:rPr lang="tr-TR" smtClean="0"/>
              <a:t>22.12.2022</a:t>
            </a:fld>
            <a:endParaRPr lang="tr-TR"/>
          </a:p>
        </p:txBody>
      </p:sp>
      <p:sp>
        <p:nvSpPr>
          <p:cNvPr id="5" name="Footer Placeholder 4"/>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840845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CF3E65C-D947-40C3-AF4E-2F80C8334E36}" type="datetimeFigureOut">
              <a:rPr lang="tr-TR" smtClean="0"/>
              <a:t>22.12.2022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1794552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CF3E65C-D947-40C3-AF4E-2F80C8334E36}" type="datetimeFigureOut">
              <a:rPr lang="tr-TR" smtClean="0"/>
              <a:t>22.12.2022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2997249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CF3E65C-D947-40C3-AF4E-2F80C8334E36}" type="datetimeFigureOut">
              <a:rPr lang="tr-TR" smtClean="0"/>
              <a:t>22.12.2022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35686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F3E65C-D947-40C3-AF4E-2F80C8334E36}" type="datetimeFigureOut">
              <a:rPr lang="tr-TR" smtClean="0"/>
              <a:t>22.12.2022</a:t>
            </a:fld>
            <a:endParaRPr lang="tr-TR"/>
          </a:p>
        </p:txBody>
      </p:sp>
      <p:sp>
        <p:nvSpPr>
          <p:cNvPr id="3" name="Footer Placeholder 2"/>
          <p:cNvSpPr>
            <a:spLocks noGrp="1"/>
          </p:cNvSpPr>
          <p:nvPr>
            <p:ph type="ftr" sz="quarter" idx="11"/>
          </p:nvPr>
        </p:nvSpPr>
        <p:spPr/>
        <p:txBody>
          <a:bodyPr/>
          <a:lstStyle/>
          <a:p>
            <a:endParaRPr lang="tr-T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1906994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CF3E65C-D947-40C3-AF4E-2F80C8334E36}" type="datetimeFigureOut">
              <a:rPr lang="tr-TR" smtClean="0"/>
              <a:t>22.12.2022</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3150277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tr-TR"/>
              <a:t>Resim eklemek için simgeye tıklayın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CF3E65C-D947-40C3-AF4E-2F80C8334E36}" type="datetimeFigureOut">
              <a:rPr lang="tr-TR" smtClean="0"/>
              <a:t>22.12.2022</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E799BD9-203C-4169-820F-5685D0B8DA50}" type="slidenum">
              <a:rPr lang="tr-TR" smtClean="0"/>
              <a:t>‹#›</a:t>
            </a:fld>
            <a:endParaRPr lang="tr-TR"/>
          </a:p>
        </p:txBody>
      </p:sp>
    </p:spTree>
    <p:extLst>
      <p:ext uri="{BB962C8B-B14F-4D97-AF65-F5344CB8AC3E}">
        <p14:creationId xmlns:p14="http://schemas.microsoft.com/office/powerpoint/2010/main" val="854710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CF3E65C-D947-40C3-AF4E-2F80C8334E36}" type="datetimeFigureOut">
              <a:rPr lang="tr-TR" smtClean="0"/>
              <a:t>22.12.2022</a:t>
            </a:fld>
            <a:endParaRPr lang="tr-T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tr-T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E799BD9-203C-4169-820F-5685D0B8DA50}" type="slidenum">
              <a:rPr lang="tr-TR" smtClean="0"/>
              <a:t>‹#›</a:t>
            </a:fld>
            <a:endParaRPr lang="tr-TR"/>
          </a:p>
        </p:txBody>
      </p:sp>
    </p:spTree>
    <p:extLst>
      <p:ext uri="{BB962C8B-B14F-4D97-AF65-F5344CB8AC3E}">
        <p14:creationId xmlns:p14="http://schemas.microsoft.com/office/powerpoint/2010/main" val="344378451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344AD706-82E8-40F7-56AD-12D3040615C9}"/>
              </a:ext>
            </a:extLst>
          </p:cNvPr>
          <p:cNvSpPr>
            <a:spLocks noGrp="1"/>
          </p:cNvSpPr>
          <p:nvPr>
            <p:ph type="ctrTitle"/>
          </p:nvPr>
        </p:nvSpPr>
        <p:spPr/>
        <p:txBody>
          <a:bodyPr/>
          <a:lstStyle/>
          <a:p>
            <a:r>
              <a:rPr lang="tr-TR" dirty="0"/>
              <a:t>Apache </a:t>
            </a:r>
            <a:r>
              <a:rPr lang="tr-TR" dirty="0" err="1"/>
              <a:t>Cassandra</a:t>
            </a:r>
            <a:r>
              <a:rPr lang="tr-TR" dirty="0"/>
              <a:t> Kullanımı</a:t>
            </a:r>
          </a:p>
        </p:txBody>
      </p:sp>
      <p:sp>
        <p:nvSpPr>
          <p:cNvPr id="5" name="Alt Başlık 4">
            <a:extLst>
              <a:ext uri="{FF2B5EF4-FFF2-40B4-BE49-F238E27FC236}">
                <a16:creationId xmlns:a16="http://schemas.microsoft.com/office/drawing/2014/main" id="{B3A84684-4881-03BF-304E-ACB44C179BFF}"/>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3339937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A95C9A-1532-345D-9BF0-8CE3BFA932E4}"/>
              </a:ext>
            </a:extLst>
          </p:cNvPr>
          <p:cNvSpPr>
            <a:spLocks noGrp="1"/>
          </p:cNvSpPr>
          <p:nvPr>
            <p:ph type="title"/>
          </p:nvPr>
        </p:nvSpPr>
        <p:spPr/>
        <p:txBody>
          <a:bodyPr/>
          <a:lstStyle/>
          <a:p>
            <a:r>
              <a:rPr lang="tr-TR" dirty="0"/>
              <a:t>system.log dosyasına erişme</a:t>
            </a:r>
          </a:p>
        </p:txBody>
      </p:sp>
      <p:sp>
        <p:nvSpPr>
          <p:cNvPr id="3" name="İçerik Yer Tutucusu 2">
            <a:extLst>
              <a:ext uri="{FF2B5EF4-FFF2-40B4-BE49-F238E27FC236}">
                <a16:creationId xmlns:a16="http://schemas.microsoft.com/office/drawing/2014/main" id="{41FCBF36-15B1-C721-DFCF-AE6BB02C5276}"/>
              </a:ext>
            </a:extLst>
          </p:cNvPr>
          <p:cNvSpPr>
            <a:spLocks noGrp="1"/>
          </p:cNvSpPr>
          <p:nvPr>
            <p:ph idx="1"/>
          </p:nvPr>
        </p:nvSpPr>
        <p:spPr/>
        <p:txBody>
          <a:bodyPr/>
          <a:lstStyle/>
          <a:p>
            <a:r>
              <a:rPr lang="tr-TR" dirty="0"/>
              <a:t>Yeni bir terminal açalım</a:t>
            </a:r>
          </a:p>
          <a:p>
            <a:r>
              <a:rPr lang="tr-TR" dirty="0"/>
              <a:t>cd /var/log/</a:t>
            </a:r>
            <a:r>
              <a:rPr lang="tr-TR" dirty="0" err="1"/>
              <a:t>cassandra</a:t>
            </a:r>
            <a:endParaRPr lang="tr-TR" dirty="0"/>
          </a:p>
          <a:p>
            <a:r>
              <a:rPr lang="tr-TR" dirty="0" err="1"/>
              <a:t>Ls</a:t>
            </a:r>
            <a:endParaRPr lang="tr-TR" dirty="0"/>
          </a:p>
          <a:p>
            <a:r>
              <a:rPr lang="tr-TR" dirty="0"/>
              <a:t>vim system.log</a:t>
            </a:r>
          </a:p>
          <a:p>
            <a:r>
              <a:rPr lang="tr-TR" dirty="0"/>
              <a:t>Diğer terminale dönüp </a:t>
            </a:r>
            <a:r>
              <a:rPr lang="tr-TR" dirty="0" err="1"/>
              <a:t>conf</a:t>
            </a:r>
            <a:r>
              <a:rPr lang="tr-TR" dirty="0"/>
              <a:t> dosyasının içine girin</a:t>
            </a:r>
          </a:p>
          <a:p>
            <a:r>
              <a:rPr lang="tr-TR" dirty="0" err="1"/>
              <a:t>ls</a:t>
            </a:r>
            <a:endParaRPr lang="tr-TR" dirty="0"/>
          </a:p>
          <a:p>
            <a:r>
              <a:rPr lang="tr-TR" dirty="0"/>
              <a:t>Vim log4j-server.properties</a:t>
            </a:r>
          </a:p>
          <a:p>
            <a:endParaRPr lang="tr-TR" dirty="0"/>
          </a:p>
        </p:txBody>
      </p:sp>
    </p:spTree>
    <p:extLst>
      <p:ext uri="{BB962C8B-B14F-4D97-AF65-F5344CB8AC3E}">
        <p14:creationId xmlns:p14="http://schemas.microsoft.com/office/powerpoint/2010/main" val="32858721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A779CD-110C-C851-439D-7DC190415102}"/>
              </a:ext>
            </a:extLst>
          </p:cNvPr>
          <p:cNvSpPr>
            <a:spLocks noGrp="1"/>
          </p:cNvSpPr>
          <p:nvPr>
            <p:ph type="title"/>
          </p:nvPr>
        </p:nvSpPr>
        <p:spPr/>
        <p:txBody>
          <a:bodyPr/>
          <a:lstStyle/>
          <a:p>
            <a:r>
              <a:rPr lang="tr-TR" dirty="0" err="1"/>
              <a:t>Node</a:t>
            </a:r>
            <a:r>
              <a:rPr lang="tr-TR" dirty="0"/>
              <a:t> IP </a:t>
            </a:r>
            <a:r>
              <a:rPr lang="tr-TR" dirty="0" err="1"/>
              <a:t>Adres’sini</a:t>
            </a:r>
            <a:r>
              <a:rPr lang="tr-TR" dirty="0"/>
              <a:t> belirleme</a:t>
            </a:r>
          </a:p>
        </p:txBody>
      </p:sp>
      <p:sp>
        <p:nvSpPr>
          <p:cNvPr id="3" name="İçerik Yer Tutucusu 2">
            <a:extLst>
              <a:ext uri="{FF2B5EF4-FFF2-40B4-BE49-F238E27FC236}">
                <a16:creationId xmlns:a16="http://schemas.microsoft.com/office/drawing/2014/main" id="{0FB57D7A-4B1F-1C5B-84DC-940B81B665A3}"/>
              </a:ext>
            </a:extLst>
          </p:cNvPr>
          <p:cNvSpPr>
            <a:spLocks noGrp="1"/>
          </p:cNvSpPr>
          <p:nvPr>
            <p:ph idx="1"/>
          </p:nvPr>
        </p:nvSpPr>
        <p:spPr>
          <a:xfrm>
            <a:off x="1154954" y="2603500"/>
            <a:ext cx="9887420" cy="3416300"/>
          </a:xfrm>
        </p:spPr>
        <p:txBody>
          <a:bodyPr>
            <a:normAutofit/>
          </a:bodyPr>
          <a:lstStyle/>
          <a:p>
            <a:r>
              <a:rPr lang="tr-TR" sz="2800" dirty="0"/>
              <a:t>cd  /</a:t>
            </a:r>
            <a:r>
              <a:rPr lang="tr-TR" sz="2800" dirty="0" err="1"/>
              <a:t>etc</a:t>
            </a:r>
            <a:r>
              <a:rPr lang="tr-TR" sz="2800" dirty="0"/>
              <a:t>/</a:t>
            </a:r>
            <a:r>
              <a:rPr lang="tr-TR" sz="2800" dirty="0" err="1"/>
              <a:t>cassandra</a:t>
            </a:r>
            <a:r>
              <a:rPr lang="tr-TR" sz="2800" dirty="0"/>
              <a:t> /Apache-cassandra-2.0.7/</a:t>
            </a:r>
            <a:r>
              <a:rPr lang="tr-TR" sz="2800" dirty="0" err="1"/>
              <a:t>conf</a:t>
            </a:r>
            <a:endParaRPr lang="tr-TR" sz="2800" dirty="0"/>
          </a:p>
          <a:p>
            <a:pPr marL="0" indent="0">
              <a:buNone/>
            </a:pPr>
            <a:endParaRPr lang="tr-TR" sz="2800" dirty="0"/>
          </a:p>
          <a:p>
            <a:r>
              <a:rPr lang="tr-TR" sz="2800" dirty="0" err="1"/>
              <a:t>sudo</a:t>
            </a:r>
            <a:r>
              <a:rPr lang="tr-TR" sz="2800" dirty="0"/>
              <a:t> nano </a:t>
            </a:r>
            <a:r>
              <a:rPr lang="tr-TR" sz="2800" dirty="0" err="1"/>
              <a:t>cassandra.yaml</a:t>
            </a:r>
            <a:endParaRPr lang="tr-TR" sz="2800" dirty="0"/>
          </a:p>
        </p:txBody>
      </p:sp>
    </p:spTree>
    <p:extLst>
      <p:ext uri="{BB962C8B-B14F-4D97-AF65-F5344CB8AC3E}">
        <p14:creationId xmlns:p14="http://schemas.microsoft.com/office/powerpoint/2010/main" val="432743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833CC1-9664-E3E6-B47A-25F69B2C7CF1}"/>
              </a:ext>
            </a:extLst>
          </p:cNvPr>
          <p:cNvSpPr>
            <a:spLocks noGrp="1"/>
          </p:cNvSpPr>
          <p:nvPr>
            <p:ph type="title"/>
          </p:nvPr>
        </p:nvSpPr>
        <p:spPr/>
        <p:txBody>
          <a:bodyPr/>
          <a:lstStyle/>
          <a:p>
            <a:r>
              <a:rPr lang="tr-TR" dirty="0" err="1"/>
              <a:t>Node</a:t>
            </a:r>
            <a:r>
              <a:rPr lang="tr-TR" dirty="0"/>
              <a:t> IP </a:t>
            </a:r>
            <a:r>
              <a:rPr lang="tr-TR" dirty="0" err="1"/>
              <a:t>Adres’sini</a:t>
            </a:r>
            <a:r>
              <a:rPr lang="tr-TR" dirty="0"/>
              <a:t> belirleme</a:t>
            </a:r>
          </a:p>
        </p:txBody>
      </p:sp>
      <p:sp>
        <p:nvSpPr>
          <p:cNvPr id="7" name="İçerik Yer Tutucusu 6">
            <a:extLst>
              <a:ext uri="{FF2B5EF4-FFF2-40B4-BE49-F238E27FC236}">
                <a16:creationId xmlns:a16="http://schemas.microsoft.com/office/drawing/2014/main" id="{A5A9B196-1BEE-5BA9-6921-FB0E2FA8CE3C}"/>
              </a:ext>
            </a:extLst>
          </p:cNvPr>
          <p:cNvSpPr>
            <a:spLocks noGrp="1"/>
          </p:cNvSpPr>
          <p:nvPr>
            <p:ph idx="1"/>
          </p:nvPr>
        </p:nvSpPr>
        <p:spPr/>
        <p:txBody>
          <a:bodyPr/>
          <a:lstStyle/>
          <a:p>
            <a:r>
              <a:rPr lang="tr-TR" dirty="0"/>
              <a:t>Her düğümün </a:t>
            </a:r>
            <a:r>
              <a:rPr lang="tr-TR" dirty="0" err="1"/>
              <a:t>cassandra.yaml</a:t>
            </a:r>
            <a:r>
              <a:rPr lang="tr-TR" dirty="0"/>
              <a:t> dosyasındaki </a:t>
            </a:r>
            <a:r>
              <a:rPr lang="tr-TR" dirty="0" err="1"/>
              <a:t>listen_address</a:t>
            </a:r>
            <a:r>
              <a:rPr lang="tr-TR" dirty="0"/>
              <a:t> ve </a:t>
            </a:r>
            <a:r>
              <a:rPr lang="tr-TR" dirty="0" err="1"/>
              <a:t>rpc_address</a:t>
            </a:r>
            <a:r>
              <a:rPr lang="tr-TR" dirty="0"/>
              <a:t> özelliklerine, düğümün IP adresinin atanması gerekir.</a:t>
            </a:r>
          </a:p>
          <a:p>
            <a:endParaRPr lang="tr-TR" dirty="0"/>
          </a:p>
          <a:p>
            <a:r>
              <a:rPr lang="tr-TR" dirty="0" err="1"/>
              <a:t>listen_address</a:t>
            </a:r>
            <a:r>
              <a:rPr lang="tr-TR" dirty="0"/>
              <a:t>  : 172.16.64.16</a:t>
            </a:r>
          </a:p>
          <a:p>
            <a:r>
              <a:rPr lang="tr-TR" dirty="0" err="1"/>
              <a:t>rpc_address</a:t>
            </a:r>
            <a:r>
              <a:rPr lang="tr-TR" dirty="0"/>
              <a:t>     : 172.16.64.16</a:t>
            </a:r>
          </a:p>
        </p:txBody>
      </p:sp>
    </p:spTree>
    <p:extLst>
      <p:ext uri="{BB962C8B-B14F-4D97-AF65-F5344CB8AC3E}">
        <p14:creationId xmlns:p14="http://schemas.microsoft.com/office/powerpoint/2010/main" val="12893534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BE2928-B1DA-57D1-03D7-ABF2024DBBA0}"/>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21BC36A-AA2E-CBE8-A953-A633FCA8BD8B}"/>
              </a:ext>
            </a:extLst>
          </p:cNvPr>
          <p:cNvSpPr>
            <a:spLocks noGrp="1"/>
          </p:cNvSpPr>
          <p:nvPr>
            <p:ph idx="1"/>
          </p:nvPr>
        </p:nvSpPr>
        <p:spPr/>
        <p:txBody>
          <a:bodyPr/>
          <a:lstStyle/>
          <a:p>
            <a:r>
              <a:rPr lang="tr-TR" dirty="0" err="1"/>
              <a:t>Nodelar</a:t>
            </a:r>
            <a:r>
              <a:rPr lang="tr-TR" dirty="0"/>
              <a:t>, IP adresleri aracılığıyla bir Yeni düğümlerin kümeye katılmasının yolu</a:t>
            </a:r>
          </a:p>
          <a:p>
            <a:r>
              <a:rPr lang="tr-TR" dirty="0"/>
              <a:t>Bir düğümün en az bir tohum düğümünün IP adresi </a:t>
            </a:r>
            <a:r>
              <a:rPr lang="tr-TR" dirty="0" err="1"/>
              <a:t>gereklidir.kümeye</a:t>
            </a:r>
            <a:r>
              <a:rPr lang="tr-TR" dirty="0"/>
              <a:t> katılabilir.</a:t>
            </a:r>
          </a:p>
          <a:p>
            <a:endParaRPr lang="tr-TR" dirty="0"/>
          </a:p>
          <a:p>
            <a:r>
              <a:rPr lang="tr-TR" dirty="0" err="1"/>
              <a:t>seeds</a:t>
            </a:r>
            <a:r>
              <a:rPr lang="tr-TR" dirty="0"/>
              <a:t>: "172.16.64.16 , 172.16.64.17" </a:t>
            </a:r>
          </a:p>
          <a:p>
            <a:r>
              <a:rPr lang="tr-TR" dirty="0"/>
              <a:t>Bir kümedeki ilk iki veya üç düğümün IP adresini listelemek yaygındır, böylece ilk düğüm aşağıdaysa, herhangi bir birleştirme düğümünün kümeye girmek için kullanılması için alternatif bir düğüm vardır.</a:t>
            </a:r>
          </a:p>
        </p:txBody>
      </p:sp>
    </p:spTree>
    <p:extLst>
      <p:ext uri="{BB962C8B-B14F-4D97-AF65-F5344CB8AC3E}">
        <p14:creationId xmlns:p14="http://schemas.microsoft.com/office/powerpoint/2010/main" val="3137067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E8A017-4805-0D63-AE64-7D954407792D}"/>
              </a:ext>
            </a:extLst>
          </p:cNvPr>
          <p:cNvSpPr>
            <a:spLocks noGrp="1"/>
          </p:cNvSpPr>
          <p:nvPr>
            <p:ph type="title"/>
          </p:nvPr>
        </p:nvSpPr>
        <p:spPr/>
        <p:txBody>
          <a:bodyPr/>
          <a:lstStyle/>
          <a:p>
            <a:r>
              <a:rPr lang="tr-TR" dirty="0" err="1"/>
              <a:t>Seed</a:t>
            </a:r>
            <a:r>
              <a:rPr lang="tr-TR" dirty="0"/>
              <a:t> Düğümlerini Belirleme</a:t>
            </a:r>
          </a:p>
        </p:txBody>
      </p:sp>
      <p:sp>
        <p:nvSpPr>
          <p:cNvPr id="3" name="İçerik Yer Tutucusu 2">
            <a:extLst>
              <a:ext uri="{FF2B5EF4-FFF2-40B4-BE49-F238E27FC236}">
                <a16:creationId xmlns:a16="http://schemas.microsoft.com/office/drawing/2014/main" id="{AD314065-636A-6FB8-894B-2F9E159C70E1}"/>
              </a:ext>
            </a:extLst>
          </p:cNvPr>
          <p:cNvSpPr>
            <a:spLocks noGrp="1"/>
          </p:cNvSpPr>
          <p:nvPr>
            <p:ph idx="1"/>
          </p:nvPr>
        </p:nvSpPr>
        <p:spPr/>
        <p:txBody>
          <a:bodyPr/>
          <a:lstStyle/>
          <a:p>
            <a:r>
              <a:rPr lang="tr-TR" dirty="0"/>
              <a:t>Çekirdek düğümler, bir kümedeki her düğümün </a:t>
            </a:r>
            <a:r>
              <a:rPr lang="tr-TR" dirty="0" err="1"/>
              <a:t>cassandra.yaml</a:t>
            </a:r>
            <a:r>
              <a:rPr lang="tr-TR" dirty="0"/>
              <a:t> dosyasının </a:t>
            </a:r>
            <a:r>
              <a:rPr lang="tr-TR" dirty="0" err="1"/>
              <a:t>seed</a:t>
            </a:r>
            <a:r>
              <a:rPr lang="tr-TR" dirty="0"/>
              <a:t> özelliğinde virgülle ayrılmış bir liste olarak belirtilir.</a:t>
            </a:r>
          </a:p>
          <a:p>
            <a:endParaRPr lang="tr-TR" dirty="0"/>
          </a:p>
          <a:p>
            <a:r>
              <a:rPr lang="tr-TR" dirty="0" err="1"/>
              <a:t>seeds</a:t>
            </a:r>
            <a:r>
              <a:rPr lang="tr-TR" dirty="0"/>
              <a:t>: "192.168.159.101, 192.168.159.102</a:t>
            </a:r>
          </a:p>
          <a:p>
            <a:endParaRPr lang="tr-TR" dirty="0"/>
          </a:p>
          <a:p>
            <a:r>
              <a:rPr lang="tr-TR" dirty="0"/>
              <a:t>Bir kümedeki ilk iki veya üç düğümün IP adresinin listelenmesi yaygındır, böylece ilk düğüm kapalıysa, herhangi bir birleşen düğümün kümeye girmek için kullanacağı alternatif bir düğüm vardır.</a:t>
            </a:r>
          </a:p>
        </p:txBody>
      </p:sp>
    </p:spTree>
    <p:extLst>
      <p:ext uri="{BB962C8B-B14F-4D97-AF65-F5344CB8AC3E}">
        <p14:creationId xmlns:p14="http://schemas.microsoft.com/office/powerpoint/2010/main" val="8243085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10C340-59E5-1345-6987-9482CEC47E62}"/>
              </a:ext>
            </a:extLst>
          </p:cNvPr>
          <p:cNvSpPr>
            <a:spLocks noGrp="1"/>
          </p:cNvSpPr>
          <p:nvPr>
            <p:ph type="title"/>
          </p:nvPr>
        </p:nvSpPr>
        <p:spPr/>
        <p:txBody>
          <a:bodyPr/>
          <a:lstStyle/>
          <a:p>
            <a:r>
              <a:rPr lang="tr-TR" dirty="0"/>
              <a:t>Düğümleri </a:t>
            </a:r>
            <a:r>
              <a:rPr lang="tr-TR" dirty="0" err="1"/>
              <a:t>Bootstrapleme</a:t>
            </a:r>
            <a:endParaRPr lang="tr-TR" dirty="0"/>
          </a:p>
        </p:txBody>
      </p:sp>
      <p:sp>
        <p:nvSpPr>
          <p:cNvPr id="3" name="İçerik Yer Tutucusu 2">
            <a:extLst>
              <a:ext uri="{FF2B5EF4-FFF2-40B4-BE49-F238E27FC236}">
                <a16:creationId xmlns:a16="http://schemas.microsoft.com/office/drawing/2014/main" id="{79E8C14B-D78F-4FE6-FC3B-B657DD9D27AA}"/>
              </a:ext>
            </a:extLst>
          </p:cNvPr>
          <p:cNvSpPr>
            <a:spLocks noGrp="1"/>
          </p:cNvSpPr>
          <p:nvPr>
            <p:ph idx="1"/>
          </p:nvPr>
        </p:nvSpPr>
        <p:spPr/>
        <p:txBody>
          <a:bodyPr/>
          <a:lstStyle/>
          <a:p>
            <a:r>
              <a:rPr lang="tr-TR" dirty="0"/>
              <a:t>Bir kümeye düğüm eklemeye “</a:t>
            </a:r>
            <a:r>
              <a:rPr lang="tr-TR" dirty="0" err="1"/>
              <a:t>bootstrapping</a:t>
            </a:r>
            <a:r>
              <a:rPr lang="tr-TR" dirty="0"/>
              <a:t>” denir.</a:t>
            </a:r>
          </a:p>
          <a:p>
            <a:pPr marL="0" indent="0">
              <a:buNone/>
            </a:pPr>
            <a:endParaRPr lang="tr-TR" dirty="0"/>
          </a:p>
          <a:p>
            <a:r>
              <a:rPr lang="tr-TR" dirty="0"/>
              <a:t>Bir düğümü önyüklemek için, katılacağı kümedeki düğümlerle aynı küme adına sahip olması ve </a:t>
            </a:r>
            <a:r>
              <a:rPr lang="tr-TR" dirty="0" err="1"/>
              <a:t>seed</a:t>
            </a:r>
            <a:r>
              <a:rPr lang="tr-TR" dirty="0"/>
              <a:t> </a:t>
            </a:r>
            <a:r>
              <a:rPr lang="tr-TR" dirty="0" err="1"/>
              <a:t>nodelardan</a:t>
            </a:r>
            <a:r>
              <a:rPr lang="tr-TR" dirty="0"/>
              <a:t> en az birinin IP adresine bağlanmasına izin veren bir ağ üzerinde olması gerekir.</a:t>
            </a:r>
          </a:p>
        </p:txBody>
      </p:sp>
    </p:spTree>
    <p:extLst>
      <p:ext uri="{BB962C8B-B14F-4D97-AF65-F5344CB8AC3E}">
        <p14:creationId xmlns:p14="http://schemas.microsoft.com/office/powerpoint/2010/main" val="25259872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E14BBA-0AA4-C6D9-EDB7-3FFE7627B2F8}"/>
              </a:ext>
            </a:extLst>
          </p:cNvPr>
          <p:cNvSpPr>
            <a:spLocks noGrp="1"/>
          </p:cNvSpPr>
          <p:nvPr>
            <p:ph type="title"/>
          </p:nvPr>
        </p:nvSpPr>
        <p:spPr/>
        <p:txBody>
          <a:bodyPr/>
          <a:lstStyle/>
          <a:p>
            <a:r>
              <a:rPr lang="tr-TR" dirty="0"/>
              <a:t>Düğümleri </a:t>
            </a:r>
            <a:r>
              <a:rPr lang="tr-TR" dirty="0" err="1"/>
              <a:t>Bootstrapleme</a:t>
            </a:r>
            <a:endParaRPr lang="tr-TR" dirty="0"/>
          </a:p>
        </p:txBody>
      </p:sp>
      <p:sp>
        <p:nvSpPr>
          <p:cNvPr id="3" name="İçerik Yer Tutucusu 2">
            <a:extLst>
              <a:ext uri="{FF2B5EF4-FFF2-40B4-BE49-F238E27FC236}">
                <a16:creationId xmlns:a16="http://schemas.microsoft.com/office/drawing/2014/main" id="{208C7DE2-2C14-2544-1814-3C51EDA70562}"/>
              </a:ext>
            </a:extLst>
          </p:cNvPr>
          <p:cNvSpPr>
            <a:spLocks noGrp="1"/>
          </p:cNvSpPr>
          <p:nvPr>
            <p:ph idx="1"/>
          </p:nvPr>
        </p:nvSpPr>
        <p:spPr/>
        <p:txBody>
          <a:bodyPr/>
          <a:lstStyle/>
          <a:p>
            <a:r>
              <a:rPr lang="tr-TR" dirty="0"/>
              <a:t>Bir düğüm bir kümeye katılabildiğinde, </a:t>
            </a:r>
            <a:r>
              <a:rPr lang="tr-TR" dirty="0" err="1"/>
              <a:t>auto_bootstrap</a:t>
            </a:r>
            <a:r>
              <a:rPr lang="tr-TR" dirty="0"/>
              <a:t> özelliği </a:t>
            </a:r>
            <a:r>
              <a:rPr lang="tr-TR" dirty="0" err="1"/>
              <a:t>true</a:t>
            </a:r>
            <a:r>
              <a:rPr lang="tr-TR" dirty="0"/>
              <a:t> olarak ayarlanırsa, düğüm belirteç aralığındaki/aralıklarındaki verilerin sorumluluğunu üstlenmeye başlar.</a:t>
            </a:r>
          </a:p>
          <a:p>
            <a:r>
              <a:rPr lang="tr-TR" dirty="0" err="1"/>
              <a:t>Cassandra.yaml</a:t>
            </a:r>
            <a:r>
              <a:rPr lang="tr-TR" dirty="0"/>
              <a:t> dosyasındaki </a:t>
            </a:r>
            <a:r>
              <a:rPr lang="tr-TR" dirty="0" err="1"/>
              <a:t>num_tokens</a:t>
            </a:r>
            <a:r>
              <a:rPr lang="tr-TR" dirty="0"/>
              <a:t> özelliği aracılığıyla tanımlanan varsayılan sanal düğümlerle, düğüm birçok küçük belirteç aralığının sorumluluğunu üstlenirken, bunun yerine küme eski şekilde, </a:t>
            </a:r>
            <a:r>
              <a:rPr lang="tr-TR" dirty="0" err="1"/>
              <a:t>Initial_token</a:t>
            </a:r>
            <a:r>
              <a:rPr lang="tr-TR" dirty="0"/>
              <a:t> özelliğiyle yapılandırılmışsa, düğüm sadece büyük bir </a:t>
            </a:r>
            <a:r>
              <a:rPr lang="tr-TR" dirty="0" err="1"/>
              <a:t>token</a:t>
            </a:r>
            <a:r>
              <a:rPr lang="tr-TR" dirty="0"/>
              <a:t> aralığı için sorumluluk alırdı</a:t>
            </a:r>
          </a:p>
          <a:p>
            <a:endParaRPr lang="tr-TR" dirty="0"/>
          </a:p>
        </p:txBody>
      </p:sp>
    </p:spTree>
    <p:extLst>
      <p:ext uri="{BB962C8B-B14F-4D97-AF65-F5344CB8AC3E}">
        <p14:creationId xmlns:p14="http://schemas.microsoft.com/office/powerpoint/2010/main" val="10439912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863286-FEAD-27BF-F879-9A08F3AE57D2}"/>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72B4281E-AC44-320A-0F71-664414D4C925}"/>
              </a:ext>
            </a:extLst>
          </p:cNvPr>
          <p:cNvSpPr>
            <a:spLocks noGrp="1"/>
          </p:cNvSpPr>
          <p:nvPr>
            <p:ph idx="1"/>
          </p:nvPr>
        </p:nvSpPr>
        <p:spPr/>
        <p:txBody>
          <a:bodyPr/>
          <a:lstStyle/>
          <a:p>
            <a:r>
              <a:rPr lang="tr-TR" dirty="0"/>
              <a:t>Düğüm, yazma isteklerini kabul ederek başlayacak ve sonunda okuma isteklerini de kabul edecektir.</a:t>
            </a:r>
          </a:p>
          <a:p>
            <a:endParaRPr lang="tr-TR" dirty="0"/>
          </a:p>
          <a:p>
            <a:r>
              <a:rPr lang="tr-TR" dirty="0" err="1"/>
              <a:t>Önyüklenecek</a:t>
            </a:r>
            <a:r>
              <a:rPr lang="tr-TR" dirty="0"/>
              <a:t> birden fazla düğüm varsa, kümenin her düğümü sorunsuz bir şekilde önyükleyebilmesi için her biri arasında zaman verilmelidir.</a:t>
            </a:r>
          </a:p>
        </p:txBody>
      </p:sp>
    </p:spTree>
    <p:extLst>
      <p:ext uri="{BB962C8B-B14F-4D97-AF65-F5344CB8AC3E}">
        <p14:creationId xmlns:p14="http://schemas.microsoft.com/office/powerpoint/2010/main" val="32628172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D52337-B9FB-F63A-6212-43A9806BEA2E}"/>
              </a:ext>
            </a:extLst>
          </p:cNvPr>
          <p:cNvSpPr>
            <a:spLocks noGrp="1"/>
          </p:cNvSpPr>
          <p:nvPr>
            <p:ph type="title"/>
          </p:nvPr>
        </p:nvSpPr>
        <p:spPr/>
        <p:txBody>
          <a:bodyPr/>
          <a:lstStyle/>
          <a:p>
            <a:r>
              <a:rPr lang="tr-TR" dirty="0" err="1"/>
              <a:t>Seed</a:t>
            </a:r>
            <a:r>
              <a:rPr lang="tr-TR" dirty="0"/>
              <a:t> Düğümlerini Belirleme</a:t>
            </a:r>
          </a:p>
        </p:txBody>
      </p:sp>
      <p:sp>
        <p:nvSpPr>
          <p:cNvPr id="3" name="İçerik Yer Tutucusu 2">
            <a:extLst>
              <a:ext uri="{FF2B5EF4-FFF2-40B4-BE49-F238E27FC236}">
                <a16:creationId xmlns:a16="http://schemas.microsoft.com/office/drawing/2014/main" id="{46B10C18-306C-3A18-6201-9C4956AB9D1D}"/>
              </a:ext>
            </a:extLst>
          </p:cNvPr>
          <p:cNvSpPr>
            <a:spLocks noGrp="1"/>
          </p:cNvSpPr>
          <p:nvPr>
            <p:ph idx="1"/>
          </p:nvPr>
        </p:nvSpPr>
        <p:spPr/>
        <p:txBody>
          <a:bodyPr/>
          <a:lstStyle/>
          <a:p>
            <a:r>
              <a:rPr lang="tr-TR" sz="1800" dirty="0"/>
              <a:t>cd  /</a:t>
            </a:r>
            <a:r>
              <a:rPr lang="tr-TR" sz="1800" dirty="0" err="1"/>
              <a:t>etc</a:t>
            </a:r>
            <a:r>
              <a:rPr lang="tr-TR" sz="1800" dirty="0"/>
              <a:t>/</a:t>
            </a:r>
            <a:r>
              <a:rPr lang="tr-TR" sz="1800" dirty="0" err="1"/>
              <a:t>cassandra</a:t>
            </a:r>
            <a:r>
              <a:rPr lang="tr-TR" dirty="0"/>
              <a:t>/apache-cassandra-2.0.7/</a:t>
            </a:r>
            <a:endParaRPr lang="tr-TR" sz="1800" dirty="0"/>
          </a:p>
          <a:p>
            <a:pPr marL="0" indent="0">
              <a:buNone/>
            </a:pPr>
            <a:endParaRPr lang="tr-TR" sz="1800" dirty="0"/>
          </a:p>
          <a:p>
            <a:r>
              <a:rPr lang="tr-TR" sz="1800" dirty="0" err="1"/>
              <a:t>sudo</a:t>
            </a:r>
            <a:r>
              <a:rPr lang="tr-TR" sz="1800" dirty="0"/>
              <a:t> nano </a:t>
            </a:r>
            <a:r>
              <a:rPr lang="tr-TR" sz="1800" dirty="0" err="1"/>
              <a:t>cassandra.yaml</a:t>
            </a:r>
            <a:endParaRPr lang="tr-TR" sz="1800" dirty="0"/>
          </a:p>
          <a:p>
            <a:pPr marL="0" indent="0">
              <a:buNone/>
            </a:pPr>
            <a:endParaRPr lang="tr-TR" sz="1800" dirty="0"/>
          </a:p>
          <a:p>
            <a:r>
              <a:rPr lang="tr-TR" dirty="0" err="1"/>
              <a:t>watch</a:t>
            </a:r>
            <a:r>
              <a:rPr lang="tr-TR" dirty="0"/>
              <a:t> -n 2 bin/</a:t>
            </a:r>
            <a:r>
              <a:rPr lang="tr-TR" dirty="0" err="1"/>
              <a:t>nodetool</a:t>
            </a:r>
            <a:r>
              <a:rPr lang="tr-TR" dirty="0"/>
              <a:t> </a:t>
            </a:r>
            <a:r>
              <a:rPr lang="tr-TR" dirty="0" err="1"/>
              <a:t>status</a:t>
            </a:r>
            <a:endParaRPr lang="tr-TR" dirty="0"/>
          </a:p>
        </p:txBody>
      </p:sp>
    </p:spTree>
    <p:extLst>
      <p:ext uri="{BB962C8B-B14F-4D97-AF65-F5344CB8AC3E}">
        <p14:creationId xmlns:p14="http://schemas.microsoft.com/office/powerpoint/2010/main" val="1908159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4794B5-48D7-A0A8-B708-EF1F4EE8A238}"/>
              </a:ext>
            </a:extLst>
          </p:cNvPr>
          <p:cNvSpPr>
            <a:spLocks noGrp="1"/>
          </p:cNvSpPr>
          <p:nvPr>
            <p:ph type="title"/>
          </p:nvPr>
        </p:nvSpPr>
        <p:spPr/>
        <p:txBody>
          <a:bodyPr/>
          <a:lstStyle/>
          <a:p>
            <a:r>
              <a:rPr lang="tr-TR" dirty="0" err="1"/>
              <a:t>Seed</a:t>
            </a:r>
            <a:r>
              <a:rPr lang="tr-TR" dirty="0"/>
              <a:t> Düğümlerini Belirleme</a:t>
            </a:r>
          </a:p>
        </p:txBody>
      </p:sp>
      <p:pic>
        <p:nvPicPr>
          <p:cNvPr id="7" name="İçerik Yer Tutucusu 6">
            <a:extLst>
              <a:ext uri="{FF2B5EF4-FFF2-40B4-BE49-F238E27FC236}">
                <a16:creationId xmlns:a16="http://schemas.microsoft.com/office/drawing/2014/main" id="{461ABB75-68A5-6B86-05F1-348C8C2126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614" t="5171" r="33579" b="46435"/>
          <a:stretch/>
        </p:blipFill>
        <p:spPr>
          <a:xfrm>
            <a:off x="1533237" y="2827095"/>
            <a:ext cx="9282545" cy="3767747"/>
          </a:xfrm>
        </p:spPr>
      </p:pic>
    </p:spTree>
    <p:extLst>
      <p:ext uri="{BB962C8B-B14F-4D97-AF65-F5344CB8AC3E}">
        <p14:creationId xmlns:p14="http://schemas.microsoft.com/office/powerpoint/2010/main" val="12917783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9C9BFE-94DF-95C2-A167-EC367D313965}"/>
              </a:ext>
            </a:extLst>
          </p:cNvPr>
          <p:cNvSpPr>
            <a:spLocks noGrp="1"/>
          </p:cNvSpPr>
          <p:nvPr>
            <p:ph type="title"/>
          </p:nvPr>
        </p:nvSpPr>
        <p:spPr/>
        <p:txBody>
          <a:bodyPr/>
          <a:lstStyle/>
          <a:p>
            <a:r>
              <a:rPr lang="tr-TR" dirty="0"/>
              <a:t>Bir </a:t>
            </a:r>
            <a:r>
              <a:rPr lang="tr-TR" dirty="0" err="1"/>
              <a:t>Node’u</a:t>
            </a:r>
            <a:r>
              <a:rPr lang="tr-TR" dirty="0"/>
              <a:t> Temizleme</a:t>
            </a:r>
          </a:p>
        </p:txBody>
      </p:sp>
      <p:sp>
        <p:nvSpPr>
          <p:cNvPr id="3" name="İçerik Yer Tutucusu 2">
            <a:extLst>
              <a:ext uri="{FF2B5EF4-FFF2-40B4-BE49-F238E27FC236}">
                <a16:creationId xmlns:a16="http://schemas.microsoft.com/office/drawing/2014/main" id="{A74FAC47-AE95-D55E-CAFB-30518B9E5351}"/>
              </a:ext>
            </a:extLst>
          </p:cNvPr>
          <p:cNvSpPr>
            <a:spLocks noGrp="1"/>
          </p:cNvSpPr>
          <p:nvPr>
            <p:ph idx="1"/>
          </p:nvPr>
        </p:nvSpPr>
        <p:spPr/>
        <p:txBody>
          <a:bodyPr/>
          <a:lstStyle/>
          <a:p>
            <a:r>
              <a:rPr lang="tr-TR" dirty="0"/>
              <a:t>Bir düğüm otomatik önyükleme yaptığında, verileri daha önce verilerden sorumlu olan düğümden kaldırmaz. Bu, yeni düğüm çevrimiçi hale geldikten kısa bir süre sonra devre dışı kalırsa, verilerin hala var olacağı şekildedir.</a:t>
            </a:r>
          </a:p>
          <a:p>
            <a:endParaRPr lang="tr-TR" dirty="0"/>
          </a:p>
          <a:p>
            <a:r>
              <a:rPr lang="tr-TR" dirty="0" err="1"/>
              <a:t>Cassandra'ya</a:t>
            </a:r>
            <a:r>
              <a:rPr lang="tr-TR" dirty="0"/>
              <a:t> bir düğümün artık sorumlu olmadığı verileri silmesini söylemek için </a:t>
            </a:r>
            <a:r>
              <a:rPr lang="tr-TR" dirty="0" err="1"/>
              <a:t>cleanup</a:t>
            </a:r>
            <a:r>
              <a:rPr lang="tr-TR" dirty="0"/>
              <a:t> komutu kullanılabilir.</a:t>
            </a:r>
          </a:p>
          <a:p>
            <a:endParaRPr lang="tr-TR" dirty="0"/>
          </a:p>
          <a:p>
            <a:r>
              <a:rPr lang="tr-TR" dirty="0"/>
              <a:t>bin/</a:t>
            </a:r>
            <a:r>
              <a:rPr lang="tr-TR" dirty="0" err="1"/>
              <a:t>nodetool</a:t>
            </a:r>
            <a:r>
              <a:rPr lang="tr-TR" dirty="0"/>
              <a:t> –h 192.168.80.101 </a:t>
            </a:r>
            <a:r>
              <a:rPr lang="tr-TR" dirty="0" err="1"/>
              <a:t>cleanup</a:t>
            </a:r>
            <a:endParaRPr lang="tr-TR" dirty="0"/>
          </a:p>
        </p:txBody>
      </p:sp>
    </p:spTree>
    <p:extLst>
      <p:ext uri="{BB962C8B-B14F-4D97-AF65-F5344CB8AC3E}">
        <p14:creationId xmlns:p14="http://schemas.microsoft.com/office/powerpoint/2010/main" val="2283158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C55415-B7B5-88D5-DF50-FDF10C810847}"/>
              </a:ext>
            </a:extLst>
          </p:cNvPr>
          <p:cNvSpPr>
            <a:spLocks noGrp="1"/>
          </p:cNvSpPr>
          <p:nvPr>
            <p:ph type="title"/>
          </p:nvPr>
        </p:nvSpPr>
        <p:spPr/>
        <p:txBody>
          <a:bodyPr/>
          <a:lstStyle/>
          <a:p>
            <a:r>
              <a:rPr lang="tr-TR" dirty="0"/>
              <a:t>CQLSH Kullanma</a:t>
            </a:r>
          </a:p>
        </p:txBody>
      </p:sp>
      <p:sp>
        <p:nvSpPr>
          <p:cNvPr id="3" name="İçerik Yer Tutucusu 2">
            <a:extLst>
              <a:ext uri="{FF2B5EF4-FFF2-40B4-BE49-F238E27FC236}">
                <a16:creationId xmlns:a16="http://schemas.microsoft.com/office/drawing/2014/main" id="{66F1AA3C-2537-0D4E-D205-581E7C15323E}"/>
              </a:ext>
            </a:extLst>
          </p:cNvPr>
          <p:cNvSpPr>
            <a:spLocks noGrp="1"/>
          </p:cNvSpPr>
          <p:nvPr>
            <p:ph idx="1"/>
          </p:nvPr>
        </p:nvSpPr>
        <p:spPr/>
        <p:txBody>
          <a:bodyPr/>
          <a:lstStyle/>
          <a:p>
            <a:r>
              <a:rPr lang="tr-TR" dirty="0" err="1"/>
              <a:t>Cassandra</a:t>
            </a:r>
            <a:r>
              <a:rPr lang="tr-TR" dirty="0"/>
              <a:t> dizinimize çıkalım</a:t>
            </a:r>
          </a:p>
          <a:p>
            <a:r>
              <a:rPr lang="tr-TR" b="1" dirty="0"/>
              <a:t>bin/</a:t>
            </a:r>
            <a:r>
              <a:rPr lang="tr-TR" b="1" dirty="0" err="1"/>
              <a:t>cqlsh</a:t>
            </a:r>
            <a:endParaRPr lang="tr-TR" b="1" dirty="0"/>
          </a:p>
          <a:p>
            <a:r>
              <a:rPr lang="tr-TR" b="1" dirty="0"/>
              <a:t>DESCRIBE CLUSTER;</a:t>
            </a:r>
          </a:p>
          <a:p>
            <a:r>
              <a:rPr lang="tr-TR" b="1" dirty="0"/>
              <a:t>HELP</a:t>
            </a:r>
          </a:p>
          <a:p>
            <a:r>
              <a:rPr lang="tr-TR" b="1" dirty="0"/>
              <a:t>HELP CREATE_KEYSPACE;</a:t>
            </a:r>
          </a:p>
          <a:p>
            <a:r>
              <a:rPr lang="tr-TR" b="1" dirty="0"/>
              <a:t>EXIT;</a:t>
            </a:r>
          </a:p>
          <a:p>
            <a:endParaRPr lang="tr-TR" dirty="0"/>
          </a:p>
        </p:txBody>
      </p:sp>
    </p:spTree>
    <p:extLst>
      <p:ext uri="{BB962C8B-B14F-4D97-AF65-F5344CB8AC3E}">
        <p14:creationId xmlns:p14="http://schemas.microsoft.com/office/powerpoint/2010/main" val="39065509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8460D7-D993-1A0C-A260-BC2D62FD0D4F}"/>
              </a:ext>
            </a:extLst>
          </p:cNvPr>
          <p:cNvSpPr>
            <a:spLocks noGrp="1"/>
          </p:cNvSpPr>
          <p:nvPr>
            <p:ph type="title"/>
          </p:nvPr>
        </p:nvSpPr>
        <p:spPr/>
        <p:txBody>
          <a:bodyPr/>
          <a:lstStyle/>
          <a:p>
            <a:r>
              <a:rPr lang="tr-TR" dirty="0"/>
              <a:t>Bir </a:t>
            </a:r>
            <a:r>
              <a:rPr lang="tr-TR" dirty="0" err="1"/>
              <a:t>Node’u</a:t>
            </a:r>
            <a:r>
              <a:rPr lang="tr-TR" dirty="0"/>
              <a:t> Temizleme</a:t>
            </a:r>
          </a:p>
        </p:txBody>
      </p:sp>
      <p:sp>
        <p:nvSpPr>
          <p:cNvPr id="3" name="İçerik Yer Tutucusu 2">
            <a:extLst>
              <a:ext uri="{FF2B5EF4-FFF2-40B4-BE49-F238E27FC236}">
                <a16:creationId xmlns:a16="http://schemas.microsoft.com/office/drawing/2014/main" id="{2BFE341F-E051-20AD-EEA9-0A5EA10E472A}"/>
              </a:ext>
            </a:extLst>
          </p:cNvPr>
          <p:cNvSpPr>
            <a:spLocks noGrp="1"/>
          </p:cNvSpPr>
          <p:nvPr>
            <p:ph idx="1"/>
          </p:nvPr>
        </p:nvSpPr>
        <p:spPr/>
        <p:txBody>
          <a:bodyPr/>
          <a:lstStyle/>
          <a:p>
            <a:r>
              <a:rPr lang="tr-TR" dirty="0"/>
              <a:t>Terminali aç</a:t>
            </a:r>
          </a:p>
          <a:p>
            <a:r>
              <a:rPr lang="tr-TR" dirty="0"/>
              <a:t>cd </a:t>
            </a:r>
            <a:r>
              <a:rPr lang="tr-TR" dirty="0" err="1"/>
              <a:t>cassandra</a:t>
            </a:r>
            <a:r>
              <a:rPr lang="tr-TR" dirty="0"/>
              <a:t>/apache-cassandra-2.0.7/</a:t>
            </a:r>
          </a:p>
          <a:p>
            <a:r>
              <a:rPr lang="en-US" dirty="0"/>
              <a:t>bin/</a:t>
            </a:r>
            <a:r>
              <a:rPr lang="en-US" dirty="0" err="1"/>
              <a:t>nodetool</a:t>
            </a:r>
            <a:r>
              <a:rPr lang="en-US" dirty="0"/>
              <a:t> -h 192.168.80.101 cleanup</a:t>
            </a:r>
            <a:endParaRPr lang="tr-TR" dirty="0"/>
          </a:p>
          <a:p>
            <a:pPr marL="0" indent="0">
              <a:buNone/>
            </a:pPr>
            <a:endParaRPr lang="tr-TR" dirty="0"/>
          </a:p>
        </p:txBody>
      </p:sp>
    </p:spTree>
    <p:extLst>
      <p:ext uri="{BB962C8B-B14F-4D97-AF65-F5344CB8AC3E}">
        <p14:creationId xmlns:p14="http://schemas.microsoft.com/office/powerpoint/2010/main" val="127304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F9A834-0407-475A-9C99-1E10AAC5D188}"/>
              </a:ext>
            </a:extLst>
          </p:cNvPr>
          <p:cNvSpPr>
            <a:spLocks noGrp="1"/>
          </p:cNvSpPr>
          <p:nvPr>
            <p:ph type="title"/>
          </p:nvPr>
        </p:nvSpPr>
        <p:spPr/>
        <p:txBody>
          <a:bodyPr/>
          <a:lstStyle/>
          <a:p>
            <a:r>
              <a:rPr lang="tr-TR" dirty="0" err="1"/>
              <a:t>Keyspace</a:t>
            </a:r>
            <a:endParaRPr lang="tr-TR" dirty="0"/>
          </a:p>
        </p:txBody>
      </p:sp>
      <p:sp>
        <p:nvSpPr>
          <p:cNvPr id="3" name="İçerik Yer Tutucusu 2">
            <a:extLst>
              <a:ext uri="{FF2B5EF4-FFF2-40B4-BE49-F238E27FC236}">
                <a16:creationId xmlns:a16="http://schemas.microsoft.com/office/drawing/2014/main" id="{8B5AB690-7172-F75D-C240-9D2ACF7CD6CB}"/>
              </a:ext>
            </a:extLst>
          </p:cNvPr>
          <p:cNvSpPr>
            <a:spLocks noGrp="1"/>
          </p:cNvSpPr>
          <p:nvPr>
            <p:ph idx="1"/>
          </p:nvPr>
        </p:nvSpPr>
        <p:spPr>
          <a:xfrm>
            <a:off x="1154954" y="2603500"/>
            <a:ext cx="8761413" cy="4135230"/>
          </a:xfrm>
        </p:spPr>
        <p:txBody>
          <a:bodyPr/>
          <a:lstStyle/>
          <a:p>
            <a:r>
              <a:rPr lang="tr-TR" dirty="0" err="1"/>
              <a:t>Cassandra’da</a:t>
            </a:r>
            <a:r>
              <a:rPr lang="tr-TR" dirty="0"/>
              <a:t>, </a:t>
            </a:r>
            <a:r>
              <a:rPr lang="tr-TR" dirty="0" err="1"/>
              <a:t>veritabanı</a:t>
            </a:r>
            <a:r>
              <a:rPr lang="tr-TR" dirty="0"/>
              <a:t> </a:t>
            </a:r>
            <a:r>
              <a:rPr lang="tr-TR" dirty="0" err="1"/>
              <a:t>keyspace</a:t>
            </a:r>
            <a:r>
              <a:rPr lang="tr-TR" dirty="0"/>
              <a:t> olarak tanımlanır</a:t>
            </a:r>
          </a:p>
          <a:p>
            <a:r>
              <a:rPr lang="tr-TR" dirty="0" err="1"/>
              <a:t>Keyspace</a:t>
            </a:r>
            <a:r>
              <a:rPr lang="tr-TR" dirty="0"/>
              <a:t> içine </a:t>
            </a:r>
            <a:r>
              <a:rPr lang="tr-TR" dirty="0" err="1"/>
              <a:t>tablelar</a:t>
            </a:r>
            <a:r>
              <a:rPr lang="tr-TR" dirty="0"/>
              <a:t> tanımlanır</a:t>
            </a:r>
          </a:p>
        </p:txBody>
      </p:sp>
      <p:pic>
        <p:nvPicPr>
          <p:cNvPr id="5" name="Resim 4">
            <a:extLst>
              <a:ext uri="{FF2B5EF4-FFF2-40B4-BE49-F238E27FC236}">
                <a16:creationId xmlns:a16="http://schemas.microsoft.com/office/drawing/2014/main" id="{F3DB31D3-0A37-2AD8-B54B-DEBA005D0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939" y="3607904"/>
            <a:ext cx="3048440" cy="2634832"/>
          </a:xfrm>
          <a:prstGeom prst="rect">
            <a:avLst/>
          </a:prstGeom>
        </p:spPr>
      </p:pic>
    </p:spTree>
    <p:extLst>
      <p:ext uri="{BB962C8B-B14F-4D97-AF65-F5344CB8AC3E}">
        <p14:creationId xmlns:p14="http://schemas.microsoft.com/office/powerpoint/2010/main" val="1369594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A82D06-5C6F-DAAB-A4DB-BCE707E31CB7}"/>
              </a:ext>
            </a:extLst>
          </p:cNvPr>
          <p:cNvSpPr>
            <a:spLocks noGrp="1"/>
          </p:cNvSpPr>
          <p:nvPr>
            <p:ph type="title"/>
          </p:nvPr>
        </p:nvSpPr>
        <p:spPr/>
        <p:txBody>
          <a:bodyPr/>
          <a:lstStyle/>
          <a:p>
            <a:r>
              <a:rPr lang="tr-TR" dirty="0" err="1"/>
              <a:t>Keyspace</a:t>
            </a:r>
            <a:r>
              <a:rPr lang="tr-TR" dirty="0"/>
              <a:t> Tanımlama</a:t>
            </a:r>
          </a:p>
        </p:txBody>
      </p:sp>
      <p:sp>
        <p:nvSpPr>
          <p:cNvPr id="3" name="İçerik Yer Tutucusu 2">
            <a:extLst>
              <a:ext uri="{FF2B5EF4-FFF2-40B4-BE49-F238E27FC236}">
                <a16:creationId xmlns:a16="http://schemas.microsoft.com/office/drawing/2014/main" id="{52ED4C36-5EE9-A12C-D4E3-0015927E9A2C}"/>
              </a:ext>
            </a:extLst>
          </p:cNvPr>
          <p:cNvSpPr>
            <a:spLocks noGrp="1"/>
          </p:cNvSpPr>
          <p:nvPr>
            <p:ph idx="1"/>
          </p:nvPr>
        </p:nvSpPr>
        <p:spPr/>
        <p:txBody>
          <a:bodyPr/>
          <a:lstStyle/>
          <a:p>
            <a:r>
              <a:rPr lang="tr-TR" dirty="0" err="1"/>
              <a:t>Keyspaceler</a:t>
            </a:r>
            <a:r>
              <a:rPr lang="tr-TR" dirty="0"/>
              <a:t> </a:t>
            </a:r>
            <a:r>
              <a:rPr lang="tr-TR" dirty="0" err="1"/>
              <a:t>Create</a:t>
            </a:r>
            <a:r>
              <a:rPr lang="tr-TR" dirty="0"/>
              <a:t> </a:t>
            </a:r>
            <a:r>
              <a:rPr lang="tr-TR" dirty="0" err="1"/>
              <a:t>Keyspace</a:t>
            </a:r>
            <a:r>
              <a:rPr lang="tr-TR" dirty="0"/>
              <a:t> komutları ile tanımlanır</a:t>
            </a:r>
          </a:p>
          <a:p>
            <a:r>
              <a:rPr lang="tr-TR" b="1" dirty="0" err="1"/>
              <a:t>Describe</a:t>
            </a:r>
            <a:r>
              <a:rPr lang="tr-TR" b="1" dirty="0"/>
              <a:t> </a:t>
            </a:r>
            <a:r>
              <a:rPr lang="tr-TR" b="1" dirty="0" err="1"/>
              <a:t>Keyspaces</a:t>
            </a:r>
            <a:r>
              <a:rPr lang="tr-TR" b="1" dirty="0"/>
              <a:t>;</a:t>
            </a:r>
            <a:endParaRPr lang="tr-TR" dirty="0"/>
          </a:p>
          <a:p>
            <a:r>
              <a:rPr lang="en-US" b="1" dirty="0"/>
              <a:t>create </a:t>
            </a:r>
            <a:r>
              <a:rPr lang="en-US" b="1" dirty="0" err="1"/>
              <a:t>keyspace</a:t>
            </a:r>
            <a:r>
              <a:rPr lang="en-US" b="1" dirty="0"/>
              <a:t> </a:t>
            </a:r>
            <a:r>
              <a:rPr lang="en-US" b="1" dirty="0" err="1"/>
              <a:t>arac_takibi</a:t>
            </a:r>
            <a:r>
              <a:rPr lang="en-US" b="1" dirty="0"/>
              <a:t> with replication = {'class’:'SimpleStrategy','replication_factor':1};</a:t>
            </a:r>
            <a:endParaRPr lang="tr-TR" b="1" dirty="0"/>
          </a:p>
          <a:p>
            <a:r>
              <a:rPr lang="tr-TR" b="1" dirty="0" err="1"/>
              <a:t>Describe</a:t>
            </a:r>
            <a:r>
              <a:rPr lang="tr-TR" b="1" dirty="0"/>
              <a:t> </a:t>
            </a:r>
            <a:r>
              <a:rPr lang="tr-TR" b="1" dirty="0" err="1"/>
              <a:t>Keyspaces</a:t>
            </a:r>
            <a:r>
              <a:rPr lang="tr-TR" b="1" dirty="0"/>
              <a:t>;</a:t>
            </a:r>
          </a:p>
          <a:p>
            <a:r>
              <a:rPr lang="tr-TR" b="1" dirty="0" err="1"/>
              <a:t>Describe</a:t>
            </a:r>
            <a:r>
              <a:rPr lang="tr-TR" b="1" dirty="0"/>
              <a:t> </a:t>
            </a:r>
            <a:r>
              <a:rPr lang="tr-TR" b="1" dirty="0" err="1"/>
              <a:t>Keyspace</a:t>
            </a:r>
            <a:r>
              <a:rPr lang="tr-TR" b="1" dirty="0"/>
              <a:t> </a:t>
            </a:r>
            <a:r>
              <a:rPr lang="tr-TR" b="1" dirty="0" err="1"/>
              <a:t>arac_takibi</a:t>
            </a:r>
            <a:r>
              <a:rPr lang="tr-TR" b="1" dirty="0"/>
              <a:t>;</a:t>
            </a:r>
          </a:p>
          <a:p>
            <a:endParaRPr lang="tr-TR" dirty="0"/>
          </a:p>
        </p:txBody>
      </p:sp>
      <p:pic>
        <p:nvPicPr>
          <p:cNvPr id="5" name="Resim 4">
            <a:extLst>
              <a:ext uri="{FF2B5EF4-FFF2-40B4-BE49-F238E27FC236}">
                <a16:creationId xmlns:a16="http://schemas.microsoft.com/office/drawing/2014/main" id="{64690AE1-F0EF-7BB9-92DE-9303BDB18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365874" y="-33314449"/>
            <a:ext cx="1608744" cy="37001851"/>
          </a:xfrm>
          <a:prstGeom prst="rect">
            <a:avLst/>
          </a:prstGeom>
        </p:spPr>
      </p:pic>
    </p:spTree>
    <p:extLst>
      <p:ext uri="{BB962C8B-B14F-4D97-AF65-F5344CB8AC3E}">
        <p14:creationId xmlns:p14="http://schemas.microsoft.com/office/powerpoint/2010/main" val="3498544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2CA0A7-764A-983D-7DF1-354B409E4763}"/>
              </a:ext>
            </a:extLst>
          </p:cNvPr>
          <p:cNvSpPr>
            <a:spLocks noGrp="1"/>
          </p:cNvSpPr>
          <p:nvPr>
            <p:ph type="title"/>
          </p:nvPr>
        </p:nvSpPr>
        <p:spPr/>
        <p:txBody>
          <a:bodyPr/>
          <a:lstStyle/>
          <a:p>
            <a:r>
              <a:rPr lang="tr-TR" dirty="0" err="1"/>
              <a:t>Keyspace</a:t>
            </a:r>
            <a:r>
              <a:rPr lang="tr-TR" dirty="0"/>
              <a:t> Silme</a:t>
            </a:r>
          </a:p>
        </p:txBody>
      </p:sp>
      <p:sp>
        <p:nvSpPr>
          <p:cNvPr id="3" name="İçerik Yer Tutucusu 2">
            <a:extLst>
              <a:ext uri="{FF2B5EF4-FFF2-40B4-BE49-F238E27FC236}">
                <a16:creationId xmlns:a16="http://schemas.microsoft.com/office/drawing/2014/main" id="{E56406E1-CD9E-A41E-42F2-D058D29DE495}"/>
              </a:ext>
            </a:extLst>
          </p:cNvPr>
          <p:cNvSpPr>
            <a:spLocks noGrp="1"/>
          </p:cNvSpPr>
          <p:nvPr>
            <p:ph idx="1"/>
          </p:nvPr>
        </p:nvSpPr>
        <p:spPr/>
        <p:txBody>
          <a:bodyPr/>
          <a:lstStyle/>
          <a:p>
            <a:r>
              <a:rPr lang="tr-TR" dirty="0" err="1"/>
              <a:t>Drop</a:t>
            </a:r>
            <a:r>
              <a:rPr lang="tr-TR" dirty="0"/>
              <a:t> </a:t>
            </a:r>
            <a:r>
              <a:rPr lang="tr-TR" dirty="0" err="1"/>
              <a:t>Keyspace</a:t>
            </a:r>
            <a:r>
              <a:rPr lang="tr-TR" dirty="0"/>
              <a:t> </a:t>
            </a:r>
            <a:r>
              <a:rPr lang="tr-TR" dirty="0" err="1"/>
              <a:t>arac_takibi</a:t>
            </a:r>
            <a:r>
              <a:rPr lang="tr-TR" dirty="0"/>
              <a:t>;</a:t>
            </a:r>
          </a:p>
        </p:txBody>
      </p:sp>
    </p:spTree>
    <p:extLst>
      <p:ext uri="{BB962C8B-B14F-4D97-AF65-F5344CB8AC3E}">
        <p14:creationId xmlns:p14="http://schemas.microsoft.com/office/powerpoint/2010/main" val="4052900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485CF-A6AB-46B1-0128-FDDB38400294}"/>
              </a:ext>
            </a:extLst>
          </p:cNvPr>
          <p:cNvSpPr>
            <a:spLocks noGrp="1"/>
          </p:cNvSpPr>
          <p:nvPr>
            <p:ph type="title"/>
          </p:nvPr>
        </p:nvSpPr>
        <p:spPr/>
        <p:txBody>
          <a:bodyPr/>
          <a:lstStyle/>
          <a:p>
            <a:r>
              <a:rPr lang="tr-TR" dirty="0"/>
              <a:t>İkinci Bir </a:t>
            </a:r>
            <a:r>
              <a:rPr lang="tr-TR" dirty="0" err="1"/>
              <a:t>Keyspace</a:t>
            </a:r>
            <a:r>
              <a:rPr lang="tr-TR" dirty="0"/>
              <a:t> Oluşturma</a:t>
            </a:r>
          </a:p>
        </p:txBody>
      </p:sp>
      <p:sp>
        <p:nvSpPr>
          <p:cNvPr id="3" name="İçerik Yer Tutucusu 2">
            <a:extLst>
              <a:ext uri="{FF2B5EF4-FFF2-40B4-BE49-F238E27FC236}">
                <a16:creationId xmlns:a16="http://schemas.microsoft.com/office/drawing/2014/main" id="{5AAAB3C6-2A5A-AC44-989C-C90396902ADE}"/>
              </a:ext>
            </a:extLst>
          </p:cNvPr>
          <p:cNvSpPr>
            <a:spLocks noGrp="1"/>
          </p:cNvSpPr>
          <p:nvPr>
            <p:ph idx="1"/>
          </p:nvPr>
        </p:nvSpPr>
        <p:spPr/>
        <p:txBody>
          <a:bodyPr/>
          <a:lstStyle/>
          <a:p>
            <a:r>
              <a:rPr lang="tr-TR" dirty="0" err="1"/>
              <a:t>Describe</a:t>
            </a:r>
            <a:r>
              <a:rPr lang="tr-TR" dirty="0"/>
              <a:t> komutu ile bütün </a:t>
            </a:r>
            <a:r>
              <a:rPr lang="tr-TR" dirty="0" err="1"/>
              <a:t>keyspaceleri</a:t>
            </a:r>
            <a:r>
              <a:rPr lang="tr-TR" dirty="0"/>
              <a:t> listeleyelim</a:t>
            </a:r>
          </a:p>
          <a:p>
            <a:r>
              <a:rPr lang="tr-TR" dirty="0" err="1"/>
              <a:t>Ev_guvenligi</a:t>
            </a:r>
            <a:r>
              <a:rPr lang="tr-TR" dirty="0"/>
              <a:t> adında </a:t>
            </a:r>
            <a:r>
              <a:rPr lang="tr-TR" dirty="0" err="1"/>
              <a:t>SimpleStrategy</a:t>
            </a:r>
            <a:r>
              <a:rPr lang="tr-TR" dirty="0"/>
              <a:t> ile </a:t>
            </a:r>
            <a:r>
              <a:rPr lang="tr-TR" dirty="0" err="1"/>
              <a:t>replication</a:t>
            </a:r>
            <a:r>
              <a:rPr lang="tr-TR" dirty="0"/>
              <a:t> </a:t>
            </a:r>
            <a:r>
              <a:rPr lang="tr-TR" dirty="0" err="1"/>
              <a:t>factor’ü</a:t>
            </a:r>
            <a:r>
              <a:rPr lang="tr-TR" dirty="0"/>
              <a:t> 1 olan bir </a:t>
            </a:r>
            <a:r>
              <a:rPr lang="tr-TR" dirty="0" err="1"/>
              <a:t>keyspace</a:t>
            </a:r>
            <a:r>
              <a:rPr lang="tr-TR" dirty="0"/>
              <a:t> tanımlayalım</a:t>
            </a:r>
          </a:p>
          <a:p>
            <a:r>
              <a:rPr lang="tr-TR" dirty="0" err="1"/>
              <a:t>Ev_güvenligi</a:t>
            </a:r>
            <a:r>
              <a:rPr lang="tr-TR" dirty="0"/>
              <a:t> </a:t>
            </a:r>
            <a:r>
              <a:rPr lang="tr-TR" dirty="0" err="1"/>
              <a:t>keyspace’inin</a:t>
            </a:r>
            <a:r>
              <a:rPr lang="tr-TR" dirty="0"/>
              <a:t> var olduğunu görelim</a:t>
            </a:r>
          </a:p>
          <a:p>
            <a:r>
              <a:rPr lang="tr-TR" dirty="0" err="1"/>
              <a:t>Ev_guvenligi</a:t>
            </a:r>
            <a:r>
              <a:rPr lang="tr-TR" dirty="0"/>
              <a:t> </a:t>
            </a:r>
            <a:r>
              <a:rPr lang="tr-TR" dirty="0" err="1"/>
              <a:t>heyspace’inin</a:t>
            </a:r>
            <a:r>
              <a:rPr lang="tr-TR" dirty="0"/>
              <a:t> tanımlamasını görelim</a:t>
            </a:r>
          </a:p>
        </p:txBody>
      </p:sp>
    </p:spTree>
    <p:extLst>
      <p:ext uri="{BB962C8B-B14F-4D97-AF65-F5344CB8AC3E}">
        <p14:creationId xmlns:p14="http://schemas.microsoft.com/office/powerpoint/2010/main" val="2391619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44B59A-B9CC-9CDD-573D-1812D4CFB633}"/>
              </a:ext>
            </a:extLst>
          </p:cNvPr>
          <p:cNvSpPr>
            <a:spLocks noGrp="1"/>
          </p:cNvSpPr>
          <p:nvPr>
            <p:ph type="title"/>
          </p:nvPr>
        </p:nvSpPr>
        <p:spPr/>
        <p:txBody>
          <a:bodyPr/>
          <a:lstStyle/>
          <a:p>
            <a:r>
              <a:rPr lang="tr-TR" dirty="0"/>
              <a:t>İkinci Bir </a:t>
            </a:r>
            <a:r>
              <a:rPr lang="tr-TR" dirty="0" err="1"/>
              <a:t>Keyspace</a:t>
            </a:r>
            <a:r>
              <a:rPr lang="tr-TR" dirty="0"/>
              <a:t> Oluşturma</a:t>
            </a:r>
          </a:p>
        </p:txBody>
      </p:sp>
      <p:pic>
        <p:nvPicPr>
          <p:cNvPr id="5" name="İçerik Yer Tutucusu 4">
            <a:extLst>
              <a:ext uri="{FF2B5EF4-FFF2-40B4-BE49-F238E27FC236}">
                <a16:creationId xmlns:a16="http://schemas.microsoft.com/office/drawing/2014/main" id="{E2ECC6DB-AD30-76FE-49A0-5C9DF75F44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0427" y="3174675"/>
            <a:ext cx="8824913" cy="1608932"/>
          </a:xfrm>
        </p:spPr>
      </p:pic>
    </p:spTree>
    <p:extLst>
      <p:ext uri="{BB962C8B-B14F-4D97-AF65-F5344CB8AC3E}">
        <p14:creationId xmlns:p14="http://schemas.microsoft.com/office/powerpoint/2010/main" val="3426228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812E43-0D11-550B-C1E7-79554B9CB2B2}"/>
              </a:ext>
            </a:extLst>
          </p:cNvPr>
          <p:cNvSpPr>
            <a:spLocks noGrp="1"/>
          </p:cNvSpPr>
          <p:nvPr>
            <p:ph type="title"/>
          </p:nvPr>
        </p:nvSpPr>
        <p:spPr/>
        <p:txBody>
          <a:bodyPr/>
          <a:lstStyle/>
          <a:p>
            <a:r>
              <a:rPr lang="tr-TR" dirty="0"/>
              <a:t>Tablo Oluşturma</a:t>
            </a:r>
          </a:p>
        </p:txBody>
      </p:sp>
      <p:sp>
        <p:nvSpPr>
          <p:cNvPr id="3" name="İçerik Yer Tutucusu 2">
            <a:extLst>
              <a:ext uri="{FF2B5EF4-FFF2-40B4-BE49-F238E27FC236}">
                <a16:creationId xmlns:a16="http://schemas.microsoft.com/office/drawing/2014/main" id="{06D52BE9-D5DF-1BD8-63A3-B46192CC0971}"/>
              </a:ext>
            </a:extLst>
          </p:cNvPr>
          <p:cNvSpPr>
            <a:spLocks noGrp="1"/>
          </p:cNvSpPr>
          <p:nvPr>
            <p:ph idx="1"/>
          </p:nvPr>
        </p:nvSpPr>
        <p:spPr/>
        <p:txBody>
          <a:bodyPr/>
          <a:lstStyle/>
          <a:p>
            <a:r>
              <a:rPr lang="tr-TR" dirty="0" err="1"/>
              <a:t>Use</a:t>
            </a:r>
            <a:r>
              <a:rPr lang="tr-TR" dirty="0"/>
              <a:t> komutu ile hangi </a:t>
            </a:r>
            <a:r>
              <a:rPr lang="tr-TR" dirty="0" err="1"/>
              <a:t>keyspace</a:t>
            </a:r>
            <a:r>
              <a:rPr lang="tr-TR" dirty="0"/>
              <a:t> de CQL komutlarını çalıştıracağımızı seçebiliriz</a:t>
            </a:r>
          </a:p>
          <a:p>
            <a:endParaRPr lang="tr-TR" dirty="0"/>
          </a:p>
          <a:p>
            <a:r>
              <a:rPr lang="tr-TR" dirty="0" err="1"/>
              <a:t>Use</a:t>
            </a:r>
            <a:r>
              <a:rPr lang="tr-TR" dirty="0"/>
              <a:t> </a:t>
            </a:r>
            <a:r>
              <a:rPr lang="tr-TR" dirty="0" err="1"/>
              <a:t>ev_guvenligi</a:t>
            </a:r>
            <a:r>
              <a:rPr lang="tr-TR" dirty="0"/>
              <a:t>;</a:t>
            </a:r>
          </a:p>
        </p:txBody>
      </p:sp>
    </p:spTree>
    <p:extLst>
      <p:ext uri="{BB962C8B-B14F-4D97-AF65-F5344CB8AC3E}">
        <p14:creationId xmlns:p14="http://schemas.microsoft.com/office/powerpoint/2010/main" val="2104053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82E9B6-8955-6B1A-3951-D9DD26669AE4}"/>
              </a:ext>
            </a:extLst>
          </p:cNvPr>
          <p:cNvSpPr>
            <a:spLocks noGrp="1"/>
          </p:cNvSpPr>
          <p:nvPr>
            <p:ph type="title"/>
          </p:nvPr>
        </p:nvSpPr>
        <p:spPr/>
        <p:txBody>
          <a:bodyPr/>
          <a:lstStyle/>
          <a:p>
            <a:r>
              <a:rPr lang="tr-TR" dirty="0"/>
              <a:t>Sütunları ve Data Tiplerini Tanımlama</a:t>
            </a:r>
          </a:p>
        </p:txBody>
      </p:sp>
      <p:sp>
        <p:nvSpPr>
          <p:cNvPr id="3" name="İçerik Yer Tutucusu 2">
            <a:extLst>
              <a:ext uri="{FF2B5EF4-FFF2-40B4-BE49-F238E27FC236}">
                <a16:creationId xmlns:a16="http://schemas.microsoft.com/office/drawing/2014/main" id="{78C322C8-F7A5-E702-C0C8-9BD0EBFA477F}"/>
              </a:ext>
            </a:extLst>
          </p:cNvPr>
          <p:cNvSpPr>
            <a:spLocks noGrp="1"/>
          </p:cNvSpPr>
          <p:nvPr>
            <p:ph idx="1"/>
          </p:nvPr>
        </p:nvSpPr>
        <p:spPr/>
        <p:txBody>
          <a:bodyPr/>
          <a:lstStyle/>
          <a:p>
            <a:r>
              <a:rPr lang="tr-TR" dirty="0"/>
              <a:t>Aşağıdaki dataları tutmak için bir tablo tanımlamamız gerektiğini düşünelim</a:t>
            </a:r>
          </a:p>
          <a:p>
            <a:endParaRPr lang="tr-TR" dirty="0"/>
          </a:p>
        </p:txBody>
      </p:sp>
      <p:pic>
        <p:nvPicPr>
          <p:cNvPr id="5" name="Resim 4">
            <a:extLst>
              <a:ext uri="{FF2B5EF4-FFF2-40B4-BE49-F238E27FC236}">
                <a16:creationId xmlns:a16="http://schemas.microsoft.com/office/drawing/2014/main" id="{354323EE-F024-701F-64EA-0EB0E62C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643" y="3130903"/>
            <a:ext cx="6744641" cy="3200847"/>
          </a:xfrm>
          <a:prstGeom prst="rect">
            <a:avLst/>
          </a:prstGeom>
        </p:spPr>
      </p:pic>
    </p:spTree>
    <p:extLst>
      <p:ext uri="{BB962C8B-B14F-4D97-AF65-F5344CB8AC3E}">
        <p14:creationId xmlns:p14="http://schemas.microsoft.com/office/powerpoint/2010/main" val="2018845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A77BED-4379-B85A-1F54-26356B020720}"/>
              </a:ext>
            </a:extLst>
          </p:cNvPr>
          <p:cNvSpPr>
            <a:spLocks noGrp="1"/>
          </p:cNvSpPr>
          <p:nvPr>
            <p:ph type="title"/>
          </p:nvPr>
        </p:nvSpPr>
        <p:spPr/>
        <p:txBody>
          <a:bodyPr/>
          <a:lstStyle/>
          <a:p>
            <a:r>
              <a:rPr lang="tr-TR" dirty="0"/>
              <a:t>Sütunları ve Data Tiplerini Tanımlama</a:t>
            </a:r>
          </a:p>
        </p:txBody>
      </p:sp>
      <p:sp>
        <p:nvSpPr>
          <p:cNvPr id="3" name="İçerik Yer Tutucusu 2">
            <a:extLst>
              <a:ext uri="{FF2B5EF4-FFF2-40B4-BE49-F238E27FC236}">
                <a16:creationId xmlns:a16="http://schemas.microsoft.com/office/drawing/2014/main" id="{E59A8085-AC77-83C9-09E1-B5AB0BE9E39C}"/>
              </a:ext>
            </a:extLst>
          </p:cNvPr>
          <p:cNvSpPr>
            <a:spLocks noGrp="1"/>
          </p:cNvSpPr>
          <p:nvPr>
            <p:ph idx="1"/>
          </p:nvPr>
        </p:nvSpPr>
        <p:spPr/>
        <p:txBody>
          <a:bodyPr/>
          <a:lstStyle/>
          <a:p>
            <a:r>
              <a:rPr lang="tr-TR" dirty="0"/>
              <a:t>Aşağıdaki sütunları ve veri tiplerini tanımlayabiliriz</a:t>
            </a:r>
          </a:p>
          <a:p>
            <a:endParaRPr lang="tr-TR" dirty="0"/>
          </a:p>
          <a:p>
            <a:r>
              <a:rPr lang="tr-TR" dirty="0"/>
              <a:t>CREATE TABLE </a:t>
            </a:r>
            <a:r>
              <a:rPr lang="tr-TR" dirty="0" err="1"/>
              <a:t>activity</a:t>
            </a:r>
            <a:r>
              <a:rPr lang="tr-TR" dirty="0"/>
              <a:t>(</a:t>
            </a:r>
          </a:p>
          <a:p>
            <a:pPr marL="0" indent="0">
              <a:buNone/>
            </a:pPr>
            <a:r>
              <a:rPr lang="tr-TR" dirty="0"/>
              <a:t>	</a:t>
            </a:r>
            <a:r>
              <a:rPr lang="tr-TR" dirty="0" err="1"/>
              <a:t>home_id</a:t>
            </a:r>
            <a:r>
              <a:rPr lang="tr-TR" dirty="0"/>
              <a:t> </a:t>
            </a:r>
            <a:r>
              <a:rPr lang="tr-TR" dirty="0" err="1"/>
              <a:t>text</a:t>
            </a:r>
            <a:r>
              <a:rPr lang="tr-TR" dirty="0"/>
              <a:t>,</a:t>
            </a:r>
          </a:p>
          <a:p>
            <a:pPr marL="0" indent="0">
              <a:buNone/>
            </a:pPr>
            <a:r>
              <a:rPr lang="tr-TR" dirty="0"/>
              <a:t>	</a:t>
            </a:r>
            <a:r>
              <a:rPr lang="tr-TR" dirty="0" err="1"/>
              <a:t>datetime</a:t>
            </a:r>
            <a:r>
              <a:rPr lang="tr-TR" dirty="0"/>
              <a:t> </a:t>
            </a:r>
            <a:r>
              <a:rPr lang="tr-TR" dirty="0" err="1"/>
              <a:t>timestamp</a:t>
            </a:r>
            <a:r>
              <a:rPr lang="tr-TR" dirty="0"/>
              <a:t>,</a:t>
            </a:r>
          </a:p>
          <a:p>
            <a:pPr marL="0" indent="0">
              <a:buNone/>
            </a:pPr>
            <a:r>
              <a:rPr lang="tr-TR" dirty="0"/>
              <a:t>	</a:t>
            </a:r>
            <a:r>
              <a:rPr lang="tr-TR" dirty="0" err="1"/>
              <a:t>event</a:t>
            </a:r>
            <a:r>
              <a:rPr lang="tr-TR" dirty="0"/>
              <a:t> </a:t>
            </a:r>
            <a:r>
              <a:rPr lang="tr-TR" dirty="0" err="1"/>
              <a:t>text</a:t>
            </a:r>
            <a:r>
              <a:rPr lang="tr-TR" dirty="0"/>
              <a:t>,</a:t>
            </a:r>
          </a:p>
          <a:p>
            <a:pPr marL="0" indent="0">
              <a:buNone/>
            </a:pPr>
            <a:r>
              <a:rPr lang="tr-TR" dirty="0"/>
              <a:t>	</a:t>
            </a:r>
            <a:r>
              <a:rPr lang="tr-TR" dirty="0" err="1"/>
              <a:t>code_used</a:t>
            </a:r>
            <a:r>
              <a:rPr lang="tr-TR" dirty="0"/>
              <a:t> </a:t>
            </a:r>
            <a:r>
              <a:rPr lang="tr-TR" dirty="0" err="1"/>
              <a:t>text</a:t>
            </a:r>
            <a:r>
              <a:rPr lang="tr-TR" dirty="0"/>
              <a:t>,</a:t>
            </a:r>
          </a:p>
          <a:p>
            <a:pPr marL="0" indent="0">
              <a:buNone/>
            </a:pPr>
            <a:r>
              <a:rPr lang="tr-TR" dirty="0"/>
              <a:t>	…</a:t>
            </a:r>
          </a:p>
        </p:txBody>
      </p:sp>
    </p:spTree>
    <p:extLst>
      <p:ext uri="{BB962C8B-B14F-4D97-AF65-F5344CB8AC3E}">
        <p14:creationId xmlns:p14="http://schemas.microsoft.com/office/powerpoint/2010/main" val="90934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11BEF8-5725-8097-6AAC-21F5E29AAA8B}"/>
              </a:ext>
            </a:extLst>
          </p:cNvPr>
          <p:cNvSpPr>
            <a:spLocks noGrp="1"/>
          </p:cNvSpPr>
          <p:nvPr>
            <p:ph type="title"/>
          </p:nvPr>
        </p:nvSpPr>
        <p:spPr/>
        <p:txBody>
          <a:bodyPr/>
          <a:lstStyle/>
          <a:p>
            <a:r>
              <a:rPr lang="tr-TR" dirty="0" err="1"/>
              <a:t>Cassandra’yı</a:t>
            </a:r>
            <a:r>
              <a:rPr lang="tr-TR" dirty="0"/>
              <a:t> İndirme</a:t>
            </a:r>
          </a:p>
        </p:txBody>
      </p:sp>
      <p:sp>
        <p:nvSpPr>
          <p:cNvPr id="3" name="İçerik Yer Tutucusu 2">
            <a:extLst>
              <a:ext uri="{FF2B5EF4-FFF2-40B4-BE49-F238E27FC236}">
                <a16:creationId xmlns:a16="http://schemas.microsoft.com/office/drawing/2014/main" id="{997409DF-22DA-6804-359F-58FED88A6824}"/>
              </a:ext>
            </a:extLst>
          </p:cNvPr>
          <p:cNvSpPr>
            <a:spLocks noGrp="1"/>
          </p:cNvSpPr>
          <p:nvPr>
            <p:ph idx="1"/>
          </p:nvPr>
        </p:nvSpPr>
        <p:spPr/>
        <p:txBody>
          <a:bodyPr/>
          <a:lstStyle/>
          <a:p>
            <a:r>
              <a:rPr lang="tr-TR" dirty="0"/>
              <a:t>Terminali Açalım</a:t>
            </a:r>
          </a:p>
          <a:p>
            <a:r>
              <a:rPr lang="tr-TR" dirty="0" err="1"/>
              <a:t>ls</a:t>
            </a:r>
            <a:endParaRPr lang="tr-TR" dirty="0"/>
          </a:p>
          <a:p>
            <a:r>
              <a:rPr lang="tr-TR" dirty="0" err="1"/>
              <a:t>Cd</a:t>
            </a:r>
            <a:r>
              <a:rPr lang="tr-TR" dirty="0"/>
              <a:t> </a:t>
            </a:r>
            <a:r>
              <a:rPr lang="tr-TR" dirty="0" err="1"/>
              <a:t>Downloads</a:t>
            </a:r>
            <a:endParaRPr lang="tr-TR" dirty="0"/>
          </a:p>
          <a:p>
            <a:r>
              <a:rPr lang="tr-TR" dirty="0" err="1"/>
              <a:t>ls</a:t>
            </a:r>
            <a:endParaRPr lang="tr-TR" dirty="0"/>
          </a:p>
          <a:p>
            <a:endParaRPr lang="tr-TR" dirty="0"/>
          </a:p>
          <a:p>
            <a:r>
              <a:rPr lang="tr-TR" dirty="0" err="1"/>
              <a:t>Cassandranın</a:t>
            </a:r>
            <a:r>
              <a:rPr lang="tr-TR" dirty="0"/>
              <a:t> tar dosyasını görmeniz lazım</a:t>
            </a:r>
          </a:p>
          <a:p>
            <a:endParaRPr lang="tr-TR" dirty="0"/>
          </a:p>
          <a:p>
            <a:endParaRPr lang="tr-TR" dirty="0"/>
          </a:p>
        </p:txBody>
      </p:sp>
    </p:spTree>
    <p:extLst>
      <p:ext uri="{BB962C8B-B14F-4D97-AF65-F5344CB8AC3E}">
        <p14:creationId xmlns:p14="http://schemas.microsoft.com/office/powerpoint/2010/main" val="817779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085291-A3BE-29AD-2A86-DDB7026B8650}"/>
              </a:ext>
            </a:extLst>
          </p:cNvPr>
          <p:cNvSpPr>
            <a:spLocks noGrp="1"/>
          </p:cNvSpPr>
          <p:nvPr>
            <p:ph type="title"/>
          </p:nvPr>
        </p:nvSpPr>
        <p:spPr/>
        <p:txBody>
          <a:bodyPr/>
          <a:lstStyle/>
          <a:p>
            <a:r>
              <a:rPr lang="tr-TR" dirty="0"/>
              <a:t>Sütunları ve Data Tiplerini Tanımlama</a:t>
            </a:r>
          </a:p>
        </p:txBody>
      </p:sp>
      <p:sp>
        <p:nvSpPr>
          <p:cNvPr id="3" name="İçerik Yer Tutucusu 2">
            <a:extLst>
              <a:ext uri="{FF2B5EF4-FFF2-40B4-BE49-F238E27FC236}">
                <a16:creationId xmlns:a16="http://schemas.microsoft.com/office/drawing/2014/main" id="{F91310C0-6BEB-B2C0-1EDB-A05F45D9F8F4}"/>
              </a:ext>
            </a:extLst>
          </p:cNvPr>
          <p:cNvSpPr>
            <a:spLocks noGrp="1"/>
          </p:cNvSpPr>
          <p:nvPr>
            <p:ph idx="1"/>
          </p:nvPr>
        </p:nvSpPr>
        <p:spPr/>
        <p:txBody>
          <a:bodyPr/>
          <a:lstStyle/>
          <a:p>
            <a:r>
              <a:rPr lang="tr-TR" dirty="0"/>
              <a:t>CQL Veri Tipleri</a:t>
            </a:r>
          </a:p>
        </p:txBody>
      </p:sp>
      <p:pic>
        <p:nvPicPr>
          <p:cNvPr id="5" name="Resim 4">
            <a:extLst>
              <a:ext uri="{FF2B5EF4-FFF2-40B4-BE49-F238E27FC236}">
                <a16:creationId xmlns:a16="http://schemas.microsoft.com/office/drawing/2014/main" id="{41F8B8CB-FEAA-2D64-7BCD-25F74F285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153560"/>
            <a:ext cx="3029373" cy="3229426"/>
          </a:xfrm>
          <a:prstGeom prst="rect">
            <a:avLst/>
          </a:prstGeom>
        </p:spPr>
      </p:pic>
    </p:spTree>
    <p:extLst>
      <p:ext uri="{BB962C8B-B14F-4D97-AF65-F5344CB8AC3E}">
        <p14:creationId xmlns:p14="http://schemas.microsoft.com/office/powerpoint/2010/main" val="1620699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E902A3-9E8A-28E0-75D7-61CBD07BECCF}"/>
              </a:ext>
            </a:extLst>
          </p:cNvPr>
          <p:cNvSpPr>
            <a:spLocks noGrp="1"/>
          </p:cNvSpPr>
          <p:nvPr>
            <p:ph type="title"/>
          </p:nvPr>
        </p:nvSpPr>
        <p:spPr/>
        <p:txBody>
          <a:bodyPr/>
          <a:lstStyle/>
          <a:p>
            <a:r>
              <a:rPr lang="tr-TR" dirty="0" err="1"/>
              <a:t>Primary</a:t>
            </a:r>
            <a:r>
              <a:rPr lang="tr-TR" dirty="0"/>
              <a:t> </a:t>
            </a:r>
            <a:r>
              <a:rPr lang="tr-TR" dirty="0" err="1"/>
              <a:t>Key</a:t>
            </a:r>
            <a:r>
              <a:rPr lang="tr-TR" dirty="0"/>
              <a:t> Tanımlama</a:t>
            </a:r>
          </a:p>
        </p:txBody>
      </p:sp>
      <p:sp>
        <p:nvSpPr>
          <p:cNvPr id="3" name="İçerik Yer Tutucusu 2">
            <a:extLst>
              <a:ext uri="{FF2B5EF4-FFF2-40B4-BE49-F238E27FC236}">
                <a16:creationId xmlns:a16="http://schemas.microsoft.com/office/drawing/2014/main" id="{9933E6F1-EE1A-6F52-F479-C143D872E4C9}"/>
              </a:ext>
            </a:extLst>
          </p:cNvPr>
          <p:cNvSpPr>
            <a:spLocks noGrp="1"/>
          </p:cNvSpPr>
          <p:nvPr>
            <p:ph idx="1"/>
          </p:nvPr>
        </p:nvSpPr>
        <p:spPr>
          <a:xfrm>
            <a:off x="933281" y="2468032"/>
            <a:ext cx="8825659" cy="3416300"/>
          </a:xfrm>
        </p:spPr>
        <p:txBody>
          <a:bodyPr/>
          <a:lstStyle/>
          <a:p>
            <a:r>
              <a:rPr lang="tr-TR" dirty="0"/>
              <a:t>İlişkisel </a:t>
            </a:r>
            <a:r>
              <a:rPr lang="tr-TR" dirty="0" err="1"/>
              <a:t>veritabanlarında</a:t>
            </a:r>
            <a:r>
              <a:rPr lang="tr-TR" dirty="0"/>
              <a:t> da olduğu gibi </a:t>
            </a:r>
            <a:r>
              <a:rPr lang="tr-TR" dirty="0" err="1"/>
              <a:t>Cassandra</a:t>
            </a:r>
            <a:r>
              <a:rPr lang="tr-TR" dirty="0"/>
              <a:t> da CQL tablolar içinde, </a:t>
            </a:r>
            <a:r>
              <a:rPr lang="tr-TR" dirty="0" err="1"/>
              <a:t>Primary</a:t>
            </a:r>
            <a:r>
              <a:rPr lang="tr-TR" dirty="0"/>
              <a:t> </a:t>
            </a:r>
            <a:r>
              <a:rPr lang="tr-TR" dirty="0" err="1"/>
              <a:t>Key’ler</a:t>
            </a:r>
            <a:r>
              <a:rPr lang="tr-TR" dirty="0"/>
              <a:t> verileri benzersiz bir tanımlamanın yolunu bulmak için kullanılır</a:t>
            </a:r>
          </a:p>
          <a:p>
            <a:endParaRPr lang="tr-TR" dirty="0"/>
          </a:p>
        </p:txBody>
      </p:sp>
      <p:pic>
        <p:nvPicPr>
          <p:cNvPr id="5" name="Resim 4">
            <a:extLst>
              <a:ext uri="{FF2B5EF4-FFF2-40B4-BE49-F238E27FC236}">
                <a16:creationId xmlns:a16="http://schemas.microsoft.com/office/drawing/2014/main" id="{4EE16B16-37E7-C858-8590-540E91BBC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449782"/>
            <a:ext cx="4642237" cy="2203096"/>
          </a:xfrm>
          <a:prstGeom prst="rect">
            <a:avLst/>
          </a:prstGeom>
        </p:spPr>
      </p:pic>
      <p:pic>
        <p:nvPicPr>
          <p:cNvPr id="7" name="Resim 6">
            <a:extLst>
              <a:ext uri="{FF2B5EF4-FFF2-40B4-BE49-F238E27FC236}">
                <a16:creationId xmlns:a16="http://schemas.microsoft.com/office/drawing/2014/main" id="{85A7707E-8A5F-9BCA-3DC9-298439F60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54" y="5652878"/>
            <a:ext cx="6258798" cy="752580"/>
          </a:xfrm>
          <a:prstGeom prst="rect">
            <a:avLst/>
          </a:prstGeom>
        </p:spPr>
      </p:pic>
    </p:spTree>
    <p:extLst>
      <p:ext uri="{BB962C8B-B14F-4D97-AF65-F5344CB8AC3E}">
        <p14:creationId xmlns:p14="http://schemas.microsoft.com/office/powerpoint/2010/main" val="1303788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7414C7-FC00-7E54-E1CD-020FA3F6D890}"/>
              </a:ext>
            </a:extLst>
          </p:cNvPr>
          <p:cNvSpPr>
            <a:spLocks noGrp="1"/>
          </p:cNvSpPr>
          <p:nvPr>
            <p:ph type="title"/>
          </p:nvPr>
        </p:nvSpPr>
        <p:spPr/>
        <p:txBody>
          <a:bodyPr/>
          <a:lstStyle/>
          <a:p>
            <a:r>
              <a:rPr lang="tr-TR" dirty="0" err="1"/>
              <a:t>Primary</a:t>
            </a:r>
            <a:r>
              <a:rPr lang="tr-TR" dirty="0"/>
              <a:t> </a:t>
            </a:r>
            <a:r>
              <a:rPr lang="tr-TR" dirty="0" err="1"/>
              <a:t>Key</a:t>
            </a:r>
            <a:r>
              <a:rPr lang="tr-TR" dirty="0"/>
              <a:t> Tanımlama</a:t>
            </a:r>
          </a:p>
        </p:txBody>
      </p:sp>
      <p:sp>
        <p:nvSpPr>
          <p:cNvPr id="3" name="İçerik Yer Tutucusu 2">
            <a:extLst>
              <a:ext uri="{FF2B5EF4-FFF2-40B4-BE49-F238E27FC236}">
                <a16:creationId xmlns:a16="http://schemas.microsoft.com/office/drawing/2014/main" id="{9A810E40-81D3-602A-53A7-916BBAC19B19}"/>
              </a:ext>
            </a:extLst>
          </p:cNvPr>
          <p:cNvSpPr>
            <a:spLocks noGrp="1"/>
          </p:cNvSpPr>
          <p:nvPr>
            <p:ph idx="1"/>
          </p:nvPr>
        </p:nvSpPr>
        <p:spPr/>
        <p:txBody>
          <a:bodyPr/>
          <a:lstStyle/>
          <a:p>
            <a:r>
              <a:rPr lang="tr-TR" dirty="0"/>
              <a:t>Aşağıdaki sütunları ve veri tiplerini tanımlayabiliriz</a:t>
            </a:r>
          </a:p>
          <a:p>
            <a:endParaRPr lang="tr-TR" dirty="0"/>
          </a:p>
        </p:txBody>
      </p:sp>
      <p:pic>
        <p:nvPicPr>
          <p:cNvPr id="5" name="Resim 4">
            <a:extLst>
              <a:ext uri="{FF2B5EF4-FFF2-40B4-BE49-F238E27FC236}">
                <a16:creationId xmlns:a16="http://schemas.microsoft.com/office/drawing/2014/main" id="{33A7C98B-FF53-7766-D89C-50EAE47F6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274" y="3142849"/>
            <a:ext cx="5915851" cy="2876951"/>
          </a:xfrm>
          <a:prstGeom prst="rect">
            <a:avLst/>
          </a:prstGeom>
        </p:spPr>
      </p:pic>
    </p:spTree>
    <p:extLst>
      <p:ext uri="{BB962C8B-B14F-4D97-AF65-F5344CB8AC3E}">
        <p14:creationId xmlns:p14="http://schemas.microsoft.com/office/powerpoint/2010/main" val="3996331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644EA4-8D28-5E91-AE7F-68B11B7C8E6F}"/>
              </a:ext>
            </a:extLst>
          </p:cNvPr>
          <p:cNvSpPr>
            <a:spLocks noGrp="1"/>
          </p:cNvSpPr>
          <p:nvPr>
            <p:ph type="title"/>
          </p:nvPr>
        </p:nvSpPr>
        <p:spPr/>
        <p:txBody>
          <a:bodyPr/>
          <a:lstStyle/>
          <a:p>
            <a:r>
              <a:rPr lang="tr-TR" dirty="0" err="1"/>
              <a:t>Primary</a:t>
            </a:r>
            <a:r>
              <a:rPr lang="tr-TR" dirty="0"/>
              <a:t> </a:t>
            </a:r>
            <a:r>
              <a:rPr lang="tr-TR" dirty="0" err="1"/>
              <a:t>Key</a:t>
            </a:r>
            <a:r>
              <a:rPr lang="tr-TR" dirty="0"/>
              <a:t> Tanımlama</a:t>
            </a:r>
          </a:p>
        </p:txBody>
      </p:sp>
      <p:sp>
        <p:nvSpPr>
          <p:cNvPr id="3" name="İçerik Yer Tutucusu 2">
            <a:extLst>
              <a:ext uri="{FF2B5EF4-FFF2-40B4-BE49-F238E27FC236}">
                <a16:creationId xmlns:a16="http://schemas.microsoft.com/office/drawing/2014/main" id="{44C30FEB-11D2-35DC-09AF-676F26C74600}"/>
              </a:ext>
            </a:extLst>
          </p:cNvPr>
          <p:cNvSpPr>
            <a:spLocks noGrp="1"/>
          </p:cNvSpPr>
          <p:nvPr>
            <p:ph idx="1"/>
          </p:nvPr>
        </p:nvSpPr>
        <p:spPr/>
        <p:txBody>
          <a:bodyPr/>
          <a:lstStyle/>
          <a:p>
            <a:r>
              <a:rPr lang="tr-TR" dirty="0"/>
              <a:t>Eğer </a:t>
            </a:r>
            <a:r>
              <a:rPr lang="tr-TR" dirty="0" err="1"/>
              <a:t>Primary</a:t>
            </a:r>
            <a:r>
              <a:rPr lang="tr-TR" dirty="0"/>
              <a:t> </a:t>
            </a:r>
            <a:r>
              <a:rPr lang="tr-TR" dirty="0" err="1"/>
              <a:t>Key’i</a:t>
            </a:r>
            <a:r>
              <a:rPr lang="tr-TR" dirty="0"/>
              <a:t> Tek bir sütun için tanımlamak istersek</a:t>
            </a:r>
          </a:p>
        </p:txBody>
      </p:sp>
      <p:pic>
        <p:nvPicPr>
          <p:cNvPr id="5" name="Resim 4">
            <a:extLst>
              <a:ext uri="{FF2B5EF4-FFF2-40B4-BE49-F238E27FC236}">
                <a16:creationId xmlns:a16="http://schemas.microsoft.com/office/drawing/2014/main" id="{B7AC5E44-D2C6-FEC0-000F-3CDC9F066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132727"/>
            <a:ext cx="7649817" cy="3415927"/>
          </a:xfrm>
          <a:prstGeom prst="rect">
            <a:avLst/>
          </a:prstGeom>
        </p:spPr>
      </p:pic>
    </p:spTree>
    <p:extLst>
      <p:ext uri="{BB962C8B-B14F-4D97-AF65-F5344CB8AC3E}">
        <p14:creationId xmlns:p14="http://schemas.microsoft.com/office/powerpoint/2010/main" val="2400118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8C262-10B3-037F-50B1-5C25A3C88001}"/>
              </a:ext>
            </a:extLst>
          </p:cNvPr>
          <p:cNvSpPr>
            <a:spLocks noGrp="1"/>
          </p:cNvSpPr>
          <p:nvPr>
            <p:ph type="title"/>
          </p:nvPr>
        </p:nvSpPr>
        <p:spPr/>
        <p:txBody>
          <a:bodyPr/>
          <a:lstStyle/>
          <a:p>
            <a:r>
              <a:rPr lang="tr-TR" dirty="0" err="1"/>
              <a:t>Partition</a:t>
            </a:r>
            <a:r>
              <a:rPr lang="tr-TR" dirty="0"/>
              <a:t> </a:t>
            </a:r>
            <a:r>
              <a:rPr lang="tr-TR" dirty="0" err="1"/>
              <a:t>key</a:t>
            </a:r>
            <a:r>
              <a:rPr lang="tr-TR" dirty="0"/>
              <a:t> Tanımlamak</a:t>
            </a:r>
          </a:p>
        </p:txBody>
      </p:sp>
      <p:sp>
        <p:nvSpPr>
          <p:cNvPr id="3" name="İçerik Yer Tutucusu 2">
            <a:extLst>
              <a:ext uri="{FF2B5EF4-FFF2-40B4-BE49-F238E27FC236}">
                <a16:creationId xmlns:a16="http://schemas.microsoft.com/office/drawing/2014/main" id="{FEBA47EF-8B66-F245-2ADE-F428B7D4F8A0}"/>
              </a:ext>
            </a:extLst>
          </p:cNvPr>
          <p:cNvSpPr>
            <a:spLocks noGrp="1"/>
          </p:cNvSpPr>
          <p:nvPr>
            <p:ph idx="1"/>
          </p:nvPr>
        </p:nvSpPr>
        <p:spPr/>
        <p:txBody>
          <a:bodyPr/>
          <a:lstStyle/>
          <a:p>
            <a:r>
              <a:rPr lang="tr-TR" dirty="0" err="1"/>
              <a:t>Partition</a:t>
            </a:r>
            <a:r>
              <a:rPr lang="tr-TR" dirty="0"/>
              <a:t> </a:t>
            </a:r>
            <a:r>
              <a:rPr lang="tr-TR" dirty="0" err="1"/>
              <a:t>Key</a:t>
            </a:r>
            <a:r>
              <a:rPr lang="tr-TR" dirty="0"/>
              <a:t>, kümedeki hangi düğümün </a:t>
            </a:r>
            <a:r>
              <a:rPr lang="tr-TR" dirty="0" err="1"/>
              <a:t>partitioları</a:t>
            </a:r>
            <a:r>
              <a:rPr lang="tr-TR" dirty="0"/>
              <a:t> depolayacağını belirlemek için </a:t>
            </a:r>
            <a:r>
              <a:rPr lang="tr-TR" dirty="0" err="1"/>
              <a:t>partitioner</a:t>
            </a:r>
            <a:r>
              <a:rPr lang="tr-TR" dirty="0"/>
              <a:t> tarafından </a:t>
            </a:r>
            <a:r>
              <a:rPr lang="tr-TR" dirty="0" err="1"/>
              <a:t>hashlenir</a:t>
            </a:r>
            <a:r>
              <a:rPr lang="tr-TR" dirty="0"/>
              <a:t>.</a:t>
            </a:r>
          </a:p>
        </p:txBody>
      </p:sp>
      <p:pic>
        <p:nvPicPr>
          <p:cNvPr id="5" name="Resim 4">
            <a:extLst>
              <a:ext uri="{FF2B5EF4-FFF2-40B4-BE49-F238E27FC236}">
                <a16:creationId xmlns:a16="http://schemas.microsoft.com/office/drawing/2014/main" id="{69D58F1D-0917-48AE-684C-93896B0775F2}"/>
              </a:ext>
            </a:extLst>
          </p:cNvPr>
          <p:cNvPicPr>
            <a:picLocks noChangeAspect="1"/>
          </p:cNvPicPr>
          <p:nvPr/>
        </p:nvPicPr>
        <p:blipFill rotWithShape="1">
          <a:blip r:embed="rId2">
            <a:extLst>
              <a:ext uri="{28A0092B-C50C-407E-A947-70E740481C1C}">
                <a14:useLocalDpi xmlns:a14="http://schemas.microsoft.com/office/drawing/2010/main" val="0"/>
              </a:ext>
            </a:extLst>
          </a:blip>
          <a:srcRect t="30670"/>
          <a:stretch/>
        </p:blipFill>
        <p:spPr>
          <a:xfrm>
            <a:off x="1574661" y="3429000"/>
            <a:ext cx="9042678" cy="3041374"/>
          </a:xfrm>
          <a:prstGeom prst="rect">
            <a:avLst/>
          </a:prstGeom>
        </p:spPr>
      </p:pic>
    </p:spTree>
    <p:extLst>
      <p:ext uri="{BB962C8B-B14F-4D97-AF65-F5344CB8AC3E}">
        <p14:creationId xmlns:p14="http://schemas.microsoft.com/office/powerpoint/2010/main" val="1696692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aşlık 13">
            <a:extLst>
              <a:ext uri="{FF2B5EF4-FFF2-40B4-BE49-F238E27FC236}">
                <a16:creationId xmlns:a16="http://schemas.microsoft.com/office/drawing/2014/main" id="{ECCA0C73-7873-0C47-A84B-A62A78582410}"/>
              </a:ext>
            </a:extLst>
          </p:cNvPr>
          <p:cNvSpPr>
            <a:spLocks noGrp="1"/>
          </p:cNvSpPr>
          <p:nvPr>
            <p:ph type="title"/>
          </p:nvPr>
        </p:nvSpPr>
        <p:spPr/>
        <p:txBody>
          <a:bodyPr/>
          <a:lstStyle/>
          <a:p>
            <a:r>
              <a:rPr lang="tr-TR" dirty="0" err="1"/>
              <a:t>Partition</a:t>
            </a:r>
            <a:r>
              <a:rPr lang="tr-TR" dirty="0"/>
              <a:t> </a:t>
            </a:r>
            <a:r>
              <a:rPr lang="tr-TR" dirty="0" err="1"/>
              <a:t>key</a:t>
            </a:r>
            <a:r>
              <a:rPr lang="tr-TR" dirty="0"/>
              <a:t> Tanımlamak</a:t>
            </a:r>
          </a:p>
        </p:txBody>
      </p:sp>
      <p:pic>
        <p:nvPicPr>
          <p:cNvPr id="9" name="İçerik Yer Tutucusu 8">
            <a:extLst>
              <a:ext uri="{FF2B5EF4-FFF2-40B4-BE49-F238E27FC236}">
                <a16:creationId xmlns:a16="http://schemas.microsoft.com/office/drawing/2014/main" id="{6174140B-D680-B1BC-637B-392FE02F5C6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3096" t="27815" r="25170" b="32781"/>
          <a:stretch/>
        </p:blipFill>
        <p:spPr>
          <a:xfrm>
            <a:off x="1602556" y="3087691"/>
            <a:ext cx="6617617" cy="3374329"/>
          </a:xfrm>
        </p:spPr>
      </p:pic>
      <p:sp>
        <p:nvSpPr>
          <p:cNvPr id="10" name="İçerik Yer Tutucusu 2">
            <a:extLst>
              <a:ext uri="{FF2B5EF4-FFF2-40B4-BE49-F238E27FC236}">
                <a16:creationId xmlns:a16="http://schemas.microsoft.com/office/drawing/2014/main" id="{0766DFF4-6201-574C-5C53-69C695F7D3DD}"/>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tr-TR"/>
              <a:t>Primary key olarak tanımlanan ilk sütun partition key olur</a:t>
            </a:r>
            <a:endParaRPr lang="tr-TR" dirty="0"/>
          </a:p>
        </p:txBody>
      </p:sp>
    </p:spTree>
    <p:extLst>
      <p:ext uri="{BB962C8B-B14F-4D97-AF65-F5344CB8AC3E}">
        <p14:creationId xmlns:p14="http://schemas.microsoft.com/office/powerpoint/2010/main" val="199613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60C84F-34EB-A76A-050D-675FB368B895}"/>
              </a:ext>
            </a:extLst>
          </p:cNvPr>
          <p:cNvSpPr>
            <a:spLocks noGrp="1"/>
          </p:cNvSpPr>
          <p:nvPr>
            <p:ph type="title"/>
          </p:nvPr>
        </p:nvSpPr>
        <p:spPr/>
        <p:txBody>
          <a:bodyPr/>
          <a:lstStyle/>
          <a:p>
            <a:r>
              <a:rPr lang="tr-TR" dirty="0" err="1"/>
              <a:t>Partition</a:t>
            </a:r>
            <a:r>
              <a:rPr lang="tr-TR" dirty="0"/>
              <a:t> </a:t>
            </a:r>
            <a:r>
              <a:rPr lang="tr-TR" dirty="0" err="1"/>
              <a:t>key</a:t>
            </a:r>
            <a:r>
              <a:rPr lang="tr-TR" dirty="0"/>
              <a:t> Tanımlamak</a:t>
            </a:r>
          </a:p>
        </p:txBody>
      </p:sp>
      <p:sp>
        <p:nvSpPr>
          <p:cNvPr id="5" name="İçerik Yer Tutucusu 4">
            <a:extLst>
              <a:ext uri="{FF2B5EF4-FFF2-40B4-BE49-F238E27FC236}">
                <a16:creationId xmlns:a16="http://schemas.microsoft.com/office/drawing/2014/main" id="{961C5B92-069C-08D2-05AF-7F6D8521D445}"/>
              </a:ext>
            </a:extLst>
          </p:cNvPr>
          <p:cNvSpPr>
            <a:spLocks noGrp="1"/>
          </p:cNvSpPr>
          <p:nvPr>
            <p:ph idx="1"/>
          </p:nvPr>
        </p:nvSpPr>
        <p:spPr>
          <a:xfrm>
            <a:off x="1154954" y="2367830"/>
            <a:ext cx="8825659" cy="3416300"/>
          </a:xfrm>
        </p:spPr>
        <p:txBody>
          <a:bodyPr/>
          <a:lstStyle/>
          <a:p>
            <a:r>
              <a:rPr lang="tr-TR" dirty="0"/>
              <a:t>Eğer </a:t>
            </a:r>
            <a:r>
              <a:rPr lang="tr-TR" dirty="0" err="1"/>
              <a:t>Partition</a:t>
            </a:r>
            <a:r>
              <a:rPr lang="tr-TR" dirty="0"/>
              <a:t> </a:t>
            </a:r>
            <a:r>
              <a:rPr lang="tr-TR" dirty="0" err="1"/>
              <a:t>Key</a:t>
            </a:r>
            <a:r>
              <a:rPr lang="tr-TR" dirty="0"/>
              <a:t> olarak tanımlanan sadece sütun varsa aynı zamanda da </a:t>
            </a:r>
            <a:r>
              <a:rPr lang="tr-TR" dirty="0" err="1"/>
              <a:t>partition</a:t>
            </a:r>
            <a:r>
              <a:rPr lang="tr-TR" dirty="0"/>
              <a:t> </a:t>
            </a:r>
            <a:r>
              <a:rPr lang="tr-TR" dirty="0" err="1"/>
              <a:t>Key</a:t>
            </a:r>
            <a:r>
              <a:rPr lang="tr-TR" dirty="0"/>
              <a:t> olur</a:t>
            </a:r>
          </a:p>
        </p:txBody>
      </p:sp>
      <p:pic>
        <p:nvPicPr>
          <p:cNvPr id="9" name="Resim 8">
            <a:extLst>
              <a:ext uri="{FF2B5EF4-FFF2-40B4-BE49-F238E27FC236}">
                <a16:creationId xmlns:a16="http://schemas.microsoft.com/office/drawing/2014/main" id="{56DE6022-007F-5B31-285C-B89290C69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522" y="3044856"/>
            <a:ext cx="3556293" cy="3704472"/>
          </a:xfrm>
          <a:prstGeom prst="rect">
            <a:avLst/>
          </a:prstGeom>
        </p:spPr>
      </p:pic>
    </p:spTree>
    <p:extLst>
      <p:ext uri="{BB962C8B-B14F-4D97-AF65-F5344CB8AC3E}">
        <p14:creationId xmlns:p14="http://schemas.microsoft.com/office/powerpoint/2010/main" val="3031751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F01589-B38D-1EDE-322B-E029BF111D1E}"/>
              </a:ext>
            </a:extLst>
          </p:cNvPr>
          <p:cNvSpPr>
            <a:spLocks noGrp="1"/>
          </p:cNvSpPr>
          <p:nvPr>
            <p:ph type="title"/>
          </p:nvPr>
        </p:nvSpPr>
        <p:spPr/>
        <p:txBody>
          <a:bodyPr/>
          <a:lstStyle/>
          <a:p>
            <a:r>
              <a:rPr lang="tr-TR" dirty="0" err="1"/>
              <a:t>Partition</a:t>
            </a:r>
            <a:r>
              <a:rPr lang="tr-TR" dirty="0"/>
              <a:t> </a:t>
            </a:r>
            <a:r>
              <a:rPr lang="tr-TR" dirty="0" err="1"/>
              <a:t>key</a:t>
            </a:r>
            <a:r>
              <a:rPr lang="tr-TR" dirty="0"/>
              <a:t> Tanımlamak</a:t>
            </a:r>
          </a:p>
        </p:txBody>
      </p:sp>
      <p:sp>
        <p:nvSpPr>
          <p:cNvPr id="3" name="İçerik Yer Tutucusu 2">
            <a:extLst>
              <a:ext uri="{FF2B5EF4-FFF2-40B4-BE49-F238E27FC236}">
                <a16:creationId xmlns:a16="http://schemas.microsoft.com/office/drawing/2014/main" id="{D5947AE5-C69B-A447-43EA-D22CB8A021DC}"/>
              </a:ext>
            </a:extLst>
          </p:cNvPr>
          <p:cNvSpPr>
            <a:spLocks noGrp="1"/>
          </p:cNvSpPr>
          <p:nvPr>
            <p:ph idx="1"/>
          </p:nvPr>
        </p:nvSpPr>
        <p:spPr/>
        <p:txBody>
          <a:bodyPr/>
          <a:lstStyle/>
          <a:p>
            <a:r>
              <a:rPr lang="tr-TR" dirty="0"/>
              <a:t>Veriler dahili olarak nasıl depolanır?</a:t>
            </a:r>
          </a:p>
          <a:p>
            <a:r>
              <a:rPr lang="tr-TR" dirty="0"/>
              <a:t>Aynı </a:t>
            </a:r>
            <a:r>
              <a:rPr lang="tr-TR" dirty="0" err="1"/>
              <a:t>Partition</a:t>
            </a:r>
            <a:r>
              <a:rPr lang="tr-TR" dirty="0"/>
              <a:t> </a:t>
            </a:r>
            <a:r>
              <a:rPr lang="tr-TR" dirty="0" err="1"/>
              <a:t>Key’e</a:t>
            </a:r>
            <a:r>
              <a:rPr lang="tr-TR" dirty="0"/>
              <a:t> sahip tüm CQL sütunları aynı </a:t>
            </a:r>
            <a:r>
              <a:rPr lang="tr-TR" dirty="0" err="1"/>
              <a:t>partition</a:t>
            </a:r>
            <a:r>
              <a:rPr lang="tr-TR" dirty="0"/>
              <a:t> altında depolanır</a:t>
            </a:r>
          </a:p>
        </p:txBody>
      </p:sp>
      <p:pic>
        <p:nvPicPr>
          <p:cNvPr id="7" name="Resim 6">
            <a:extLst>
              <a:ext uri="{FF2B5EF4-FFF2-40B4-BE49-F238E27FC236}">
                <a16:creationId xmlns:a16="http://schemas.microsoft.com/office/drawing/2014/main" id="{DE902A85-77DB-9C30-4732-DE45612CD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774" y="3549525"/>
            <a:ext cx="7828427" cy="2625031"/>
          </a:xfrm>
          <a:prstGeom prst="rect">
            <a:avLst/>
          </a:prstGeom>
        </p:spPr>
      </p:pic>
    </p:spTree>
    <p:extLst>
      <p:ext uri="{BB962C8B-B14F-4D97-AF65-F5344CB8AC3E}">
        <p14:creationId xmlns:p14="http://schemas.microsoft.com/office/powerpoint/2010/main" val="2882437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13E524-D329-BC9D-C1C0-1962A2F65843}"/>
              </a:ext>
            </a:extLst>
          </p:cNvPr>
          <p:cNvSpPr>
            <a:spLocks noGrp="1"/>
          </p:cNvSpPr>
          <p:nvPr>
            <p:ph type="title"/>
          </p:nvPr>
        </p:nvSpPr>
        <p:spPr/>
        <p:txBody>
          <a:bodyPr/>
          <a:lstStyle/>
          <a:p>
            <a:r>
              <a:rPr lang="tr-TR" dirty="0"/>
              <a:t>Veriyi </a:t>
            </a:r>
            <a:r>
              <a:rPr lang="tr-TR" dirty="0" err="1"/>
              <a:t>Descending</a:t>
            </a:r>
            <a:r>
              <a:rPr lang="tr-TR" dirty="0"/>
              <a:t> Olarak Belirtmek</a:t>
            </a:r>
          </a:p>
        </p:txBody>
      </p:sp>
      <p:sp>
        <p:nvSpPr>
          <p:cNvPr id="3" name="İçerik Yer Tutucusu 2">
            <a:extLst>
              <a:ext uri="{FF2B5EF4-FFF2-40B4-BE49-F238E27FC236}">
                <a16:creationId xmlns:a16="http://schemas.microsoft.com/office/drawing/2014/main" id="{684BADE4-F305-A4F4-0BB3-85ACF37532A3}"/>
              </a:ext>
            </a:extLst>
          </p:cNvPr>
          <p:cNvSpPr>
            <a:spLocks noGrp="1"/>
          </p:cNvSpPr>
          <p:nvPr>
            <p:ph idx="1"/>
          </p:nvPr>
        </p:nvSpPr>
        <p:spPr>
          <a:xfrm>
            <a:off x="1154954" y="2603500"/>
            <a:ext cx="8969434" cy="4254500"/>
          </a:xfrm>
        </p:spPr>
        <p:txBody>
          <a:bodyPr/>
          <a:lstStyle/>
          <a:p>
            <a:r>
              <a:rPr lang="tr-TR" dirty="0" err="1"/>
              <a:t>Descending:Büyükten</a:t>
            </a:r>
            <a:r>
              <a:rPr lang="tr-TR" dirty="0"/>
              <a:t> </a:t>
            </a:r>
            <a:r>
              <a:rPr lang="tr-TR" dirty="0" err="1"/>
              <a:t>Küçüğe,Z’den</a:t>
            </a:r>
            <a:r>
              <a:rPr lang="tr-TR" dirty="0"/>
              <a:t> A’ya sıralar</a:t>
            </a:r>
          </a:p>
          <a:p>
            <a:r>
              <a:rPr lang="tr-TR" dirty="0" err="1"/>
              <a:t>Ascending:Küçükten</a:t>
            </a:r>
            <a:r>
              <a:rPr lang="tr-TR" dirty="0"/>
              <a:t> </a:t>
            </a:r>
            <a:r>
              <a:rPr lang="tr-TR" dirty="0" err="1"/>
              <a:t>Büyüğe,A’dan</a:t>
            </a:r>
            <a:r>
              <a:rPr lang="tr-TR" dirty="0"/>
              <a:t> Z’ye sıralar</a:t>
            </a:r>
          </a:p>
          <a:p>
            <a:r>
              <a:rPr lang="tr-TR" dirty="0"/>
              <a:t>Bir tablo </a:t>
            </a:r>
            <a:r>
              <a:rPr lang="tr-TR" dirty="0" err="1"/>
              <a:t>ascending</a:t>
            </a:r>
            <a:r>
              <a:rPr lang="tr-TR" dirty="0"/>
              <a:t>(</a:t>
            </a:r>
            <a:r>
              <a:rPr lang="tr-TR" dirty="0" err="1"/>
              <a:t>Default</a:t>
            </a:r>
            <a:r>
              <a:rPr lang="tr-TR" dirty="0"/>
              <a:t>) yada </a:t>
            </a:r>
            <a:r>
              <a:rPr lang="tr-TR" dirty="0" err="1"/>
              <a:t>descending</a:t>
            </a:r>
            <a:r>
              <a:rPr lang="tr-TR" dirty="0"/>
              <a:t> şekilde depolanabilir</a:t>
            </a:r>
          </a:p>
          <a:p>
            <a:r>
              <a:rPr lang="tr-TR" dirty="0"/>
              <a:t>Örnek Olarak, </a:t>
            </a:r>
            <a:r>
              <a:rPr lang="tr-TR" b="0" i="0" dirty="0">
                <a:solidFill>
                  <a:srgbClr val="202124"/>
                </a:solidFill>
                <a:effectLst/>
                <a:latin typeface="Bahnschrift Light" panose="020B0502040204020203" pitchFamily="34" charset="0"/>
              </a:rPr>
              <a:t>En son güvenlik alarmı olaylarını etkinlik tablomuzun en üstünde görmek için, </a:t>
            </a:r>
            <a:r>
              <a:rPr lang="tr-TR" b="0" i="0" dirty="0" err="1">
                <a:solidFill>
                  <a:srgbClr val="202124"/>
                </a:solidFill>
                <a:effectLst/>
                <a:latin typeface="Bahnschrift Light" panose="020B0502040204020203" pitchFamily="34" charset="0"/>
              </a:rPr>
              <a:t>descending</a:t>
            </a:r>
            <a:r>
              <a:rPr lang="tr-TR" b="0" i="0" dirty="0">
                <a:solidFill>
                  <a:srgbClr val="202124"/>
                </a:solidFill>
                <a:effectLst/>
                <a:latin typeface="Bahnschrift Light" panose="020B0502040204020203" pitchFamily="34" charset="0"/>
              </a:rPr>
              <a:t> kullanılabilir.</a:t>
            </a:r>
          </a:p>
          <a:p>
            <a:endParaRPr lang="tr-TR" dirty="0">
              <a:solidFill>
                <a:srgbClr val="202124"/>
              </a:solidFill>
              <a:latin typeface="Bahnschrift Light" panose="020B0502040204020203" pitchFamily="34" charset="0"/>
            </a:endParaRPr>
          </a:p>
          <a:p>
            <a:endParaRPr lang="tr-TR" dirty="0">
              <a:solidFill>
                <a:srgbClr val="202124"/>
              </a:solidFill>
              <a:latin typeface="Bahnschrift Light" panose="020B0502040204020203" pitchFamily="34" charset="0"/>
            </a:endParaRPr>
          </a:p>
          <a:p>
            <a:endParaRPr lang="tr-TR" dirty="0">
              <a:solidFill>
                <a:srgbClr val="202124"/>
              </a:solidFill>
              <a:latin typeface="Bahnschrift Light" panose="020B0502040204020203" pitchFamily="34" charset="0"/>
            </a:endParaRPr>
          </a:p>
          <a:p>
            <a:r>
              <a:rPr lang="tr-TR" b="1" dirty="0">
                <a:latin typeface="Times New Roman" panose="02020603050405020304" pitchFamily="18" charset="0"/>
                <a:cs typeface="Times New Roman" panose="02020603050405020304" pitchFamily="18" charset="0"/>
              </a:rPr>
              <a:t>)WITH CLUSTERING ORDER BY (</a:t>
            </a:r>
            <a:r>
              <a:rPr lang="tr-TR" b="1" dirty="0" err="1">
                <a:latin typeface="Times New Roman" panose="02020603050405020304" pitchFamily="18" charset="0"/>
                <a:cs typeface="Times New Roman" panose="02020603050405020304" pitchFamily="18" charset="0"/>
              </a:rPr>
              <a:t>datetime</a:t>
            </a:r>
            <a:r>
              <a:rPr lang="tr-TR" b="1" dirty="0">
                <a:latin typeface="Times New Roman" panose="02020603050405020304" pitchFamily="18" charset="0"/>
                <a:cs typeface="Times New Roman" panose="02020603050405020304" pitchFamily="18" charset="0"/>
              </a:rPr>
              <a:t> DESC);</a:t>
            </a:r>
          </a:p>
        </p:txBody>
      </p:sp>
      <p:pic>
        <p:nvPicPr>
          <p:cNvPr id="5" name="Resim 4">
            <a:extLst>
              <a:ext uri="{FF2B5EF4-FFF2-40B4-BE49-F238E27FC236}">
                <a16:creationId xmlns:a16="http://schemas.microsoft.com/office/drawing/2014/main" id="{B5EAD0E4-8B5C-EDBB-EFC8-7C2FF26CA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7116" y="4648994"/>
            <a:ext cx="6439799" cy="943107"/>
          </a:xfrm>
          <a:prstGeom prst="rect">
            <a:avLst/>
          </a:prstGeom>
        </p:spPr>
      </p:pic>
    </p:spTree>
    <p:extLst>
      <p:ext uri="{BB962C8B-B14F-4D97-AF65-F5344CB8AC3E}">
        <p14:creationId xmlns:p14="http://schemas.microsoft.com/office/powerpoint/2010/main" val="246549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8DE6EC-1855-CDCB-3643-6D2C7C57121D}"/>
              </a:ext>
            </a:extLst>
          </p:cNvPr>
          <p:cNvSpPr>
            <a:spLocks noGrp="1"/>
          </p:cNvSpPr>
          <p:nvPr>
            <p:ph type="title"/>
          </p:nvPr>
        </p:nvSpPr>
        <p:spPr/>
        <p:txBody>
          <a:bodyPr/>
          <a:lstStyle/>
          <a:p>
            <a:r>
              <a:rPr lang="tr-TR" dirty="0"/>
              <a:t>Veriyi </a:t>
            </a:r>
            <a:r>
              <a:rPr lang="tr-TR" dirty="0" err="1"/>
              <a:t>Descending</a:t>
            </a:r>
            <a:r>
              <a:rPr lang="tr-TR" dirty="0"/>
              <a:t> Olarak Belirtmek</a:t>
            </a:r>
          </a:p>
        </p:txBody>
      </p:sp>
      <p:sp>
        <p:nvSpPr>
          <p:cNvPr id="3" name="İçerik Yer Tutucusu 2">
            <a:extLst>
              <a:ext uri="{FF2B5EF4-FFF2-40B4-BE49-F238E27FC236}">
                <a16:creationId xmlns:a16="http://schemas.microsoft.com/office/drawing/2014/main" id="{2A8A5966-E0E8-6C1D-1C83-8ED7EA87D5B9}"/>
              </a:ext>
            </a:extLst>
          </p:cNvPr>
          <p:cNvSpPr>
            <a:spLocks noGrp="1"/>
          </p:cNvSpPr>
          <p:nvPr>
            <p:ph idx="1"/>
          </p:nvPr>
        </p:nvSpPr>
        <p:spPr/>
        <p:txBody>
          <a:bodyPr>
            <a:normAutofit/>
          </a:bodyPr>
          <a:lstStyle/>
          <a:p>
            <a:r>
              <a:rPr lang="tr-TR" sz="2400" dirty="0"/>
              <a:t>Hücreler bölümün sonuna eklenmek yerine, bölümün başına eklendiğinden, azalan şekilde belirtmek yazma işlemlerinin biraz daha uzun sürmesine neden olur, ancak bir uygulama aracılığıyla </a:t>
            </a:r>
            <a:r>
              <a:rPr lang="tr-TR" sz="2400" dirty="0" err="1"/>
              <a:t>descending</a:t>
            </a:r>
            <a:r>
              <a:rPr lang="tr-TR" sz="2400" dirty="0"/>
              <a:t> sıralama gerektiğinde </a:t>
            </a:r>
            <a:r>
              <a:rPr lang="tr-TR" sz="2400" dirty="0" err="1"/>
              <a:t>descending</a:t>
            </a:r>
            <a:r>
              <a:rPr lang="tr-TR" sz="2400" dirty="0"/>
              <a:t> sırada okuma performansını artırır</a:t>
            </a:r>
          </a:p>
        </p:txBody>
      </p:sp>
    </p:spTree>
    <p:extLst>
      <p:ext uri="{BB962C8B-B14F-4D97-AF65-F5344CB8AC3E}">
        <p14:creationId xmlns:p14="http://schemas.microsoft.com/office/powerpoint/2010/main" val="104381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8D2A5B4-5237-6A52-7FD5-3122458FCF35}"/>
              </a:ext>
            </a:extLst>
          </p:cNvPr>
          <p:cNvSpPr>
            <a:spLocks noGrp="1"/>
          </p:cNvSpPr>
          <p:nvPr>
            <p:ph type="title"/>
          </p:nvPr>
        </p:nvSpPr>
        <p:spPr/>
        <p:txBody>
          <a:bodyPr/>
          <a:lstStyle/>
          <a:p>
            <a:r>
              <a:rPr lang="tr-TR" dirty="0"/>
              <a:t>Javanın Yüklü Olup Olmadığını Kontrol Edelim</a:t>
            </a:r>
          </a:p>
        </p:txBody>
      </p:sp>
      <p:sp>
        <p:nvSpPr>
          <p:cNvPr id="3" name="İçerik Yer Tutucusu 2">
            <a:extLst>
              <a:ext uri="{FF2B5EF4-FFF2-40B4-BE49-F238E27FC236}">
                <a16:creationId xmlns:a16="http://schemas.microsoft.com/office/drawing/2014/main" id="{7BAA8A5E-799D-5B50-A0DA-DB912504C149}"/>
              </a:ext>
            </a:extLst>
          </p:cNvPr>
          <p:cNvSpPr>
            <a:spLocks noGrp="1"/>
          </p:cNvSpPr>
          <p:nvPr>
            <p:ph idx="1"/>
          </p:nvPr>
        </p:nvSpPr>
        <p:spPr/>
        <p:txBody>
          <a:bodyPr/>
          <a:lstStyle/>
          <a:p>
            <a:r>
              <a:rPr lang="tr-TR" dirty="0"/>
              <a:t>java –</a:t>
            </a:r>
            <a:r>
              <a:rPr lang="tr-TR" dirty="0" err="1"/>
              <a:t>version</a:t>
            </a:r>
            <a:endParaRPr lang="tr-TR" dirty="0"/>
          </a:p>
          <a:p>
            <a:endParaRPr lang="tr-TR" dirty="0"/>
          </a:p>
          <a:p>
            <a:r>
              <a:rPr lang="tr-TR" dirty="0"/>
              <a:t>Java yazılım yüklü ise versiyonu ile birlikte geri dönüş yapacaktır</a:t>
            </a:r>
          </a:p>
        </p:txBody>
      </p:sp>
    </p:spTree>
    <p:extLst>
      <p:ext uri="{BB962C8B-B14F-4D97-AF65-F5344CB8AC3E}">
        <p14:creationId xmlns:p14="http://schemas.microsoft.com/office/powerpoint/2010/main" val="4031549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49DC3E0-E2DE-4095-FB16-73187FFFFF32}"/>
              </a:ext>
            </a:extLst>
          </p:cNvPr>
          <p:cNvSpPr>
            <a:spLocks noGrp="1"/>
          </p:cNvSpPr>
          <p:nvPr>
            <p:ph type="title"/>
          </p:nvPr>
        </p:nvSpPr>
        <p:spPr/>
        <p:txBody>
          <a:bodyPr/>
          <a:lstStyle/>
          <a:p>
            <a:r>
              <a:rPr lang="tr-TR" dirty="0"/>
              <a:t>Veriyi </a:t>
            </a:r>
            <a:r>
              <a:rPr lang="tr-TR" dirty="0" err="1"/>
              <a:t>Descending</a:t>
            </a:r>
            <a:r>
              <a:rPr lang="tr-TR" dirty="0"/>
              <a:t> Olarak Belirtmek</a:t>
            </a:r>
          </a:p>
        </p:txBody>
      </p:sp>
      <p:sp>
        <p:nvSpPr>
          <p:cNvPr id="3" name="İçerik Yer Tutucusu 2">
            <a:extLst>
              <a:ext uri="{FF2B5EF4-FFF2-40B4-BE49-F238E27FC236}">
                <a16:creationId xmlns:a16="http://schemas.microsoft.com/office/drawing/2014/main" id="{6B5DE33D-8A98-8319-F538-E8C6E8DF12BF}"/>
              </a:ext>
            </a:extLst>
          </p:cNvPr>
          <p:cNvSpPr>
            <a:spLocks noGrp="1"/>
          </p:cNvSpPr>
          <p:nvPr>
            <p:ph idx="1"/>
          </p:nvPr>
        </p:nvSpPr>
        <p:spPr/>
        <p:txBody>
          <a:bodyPr>
            <a:normAutofit/>
          </a:bodyPr>
          <a:lstStyle/>
          <a:p>
            <a:r>
              <a:rPr lang="tr-TR" sz="2800" dirty="0" err="1"/>
              <a:t>Varolan</a:t>
            </a:r>
            <a:r>
              <a:rPr lang="tr-TR" sz="2800" dirty="0"/>
              <a:t> bir tabloda tabloyu değiştir komutuyla sütun eklemek gibi bazı değişiklikler yapılabilmesine rağmen (</a:t>
            </a:r>
            <a:r>
              <a:rPr lang="tr-TR" sz="2800" dirty="0" err="1"/>
              <a:t>örn</a:t>
            </a:r>
            <a:r>
              <a:rPr lang="tr-TR" sz="2800" dirty="0"/>
              <a:t>. ALTER TABLE etkinliği Durum metni ekle;) tablonun kümeleme sırasını değiştirmek bir seçenek değildir.</a:t>
            </a:r>
          </a:p>
        </p:txBody>
      </p:sp>
    </p:spTree>
    <p:extLst>
      <p:ext uri="{BB962C8B-B14F-4D97-AF65-F5344CB8AC3E}">
        <p14:creationId xmlns:p14="http://schemas.microsoft.com/office/powerpoint/2010/main" val="2537729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13D90BF3-8B5E-15C7-8E19-CD4C51E8F6EC}"/>
              </a:ext>
            </a:extLst>
          </p:cNvPr>
          <p:cNvSpPr>
            <a:spLocks noGrp="1"/>
          </p:cNvSpPr>
          <p:nvPr>
            <p:ph type="title"/>
          </p:nvPr>
        </p:nvSpPr>
        <p:spPr/>
        <p:txBody>
          <a:bodyPr/>
          <a:lstStyle/>
          <a:p>
            <a:r>
              <a:rPr lang="tr-TR" dirty="0"/>
              <a:t>Tabloyu </a:t>
            </a:r>
            <a:r>
              <a:rPr lang="tr-TR" dirty="0" err="1"/>
              <a:t>Descending</a:t>
            </a:r>
            <a:r>
              <a:rPr lang="tr-TR" dirty="0"/>
              <a:t> Olarak Belirtmek</a:t>
            </a:r>
          </a:p>
        </p:txBody>
      </p:sp>
      <p:pic>
        <p:nvPicPr>
          <p:cNvPr id="5" name="İçerik Yer Tutucusu 4">
            <a:extLst>
              <a:ext uri="{FF2B5EF4-FFF2-40B4-BE49-F238E27FC236}">
                <a16:creationId xmlns:a16="http://schemas.microsoft.com/office/drawing/2014/main" id="{A146FE65-3B17-68DB-B4E7-58A0C1215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2205" y="3535254"/>
            <a:ext cx="5391902" cy="1552792"/>
          </a:xfrm>
        </p:spPr>
      </p:pic>
      <p:sp>
        <p:nvSpPr>
          <p:cNvPr id="8" name="İçerik Yer Tutucusu 2">
            <a:extLst>
              <a:ext uri="{FF2B5EF4-FFF2-40B4-BE49-F238E27FC236}">
                <a16:creationId xmlns:a16="http://schemas.microsoft.com/office/drawing/2014/main" id="{4BE37A05-6AC9-EAE2-23B9-9F3558ED28CC}"/>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tr-TR"/>
              <a:t>Primary keyi home_id ve datetime olan activity adında descending olarak sıralanan tabloyu oluşturmak</a:t>
            </a:r>
            <a:endParaRPr lang="tr-TR" dirty="0"/>
          </a:p>
        </p:txBody>
      </p:sp>
    </p:spTree>
    <p:extLst>
      <p:ext uri="{BB962C8B-B14F-4D97-AF65-F5344CB8AC3E}">
        <p14:creationId xmlns:p14="http://schemas.microsoft.com/office/powerpoint/2010/main" val="4227054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1680E70-410B-AA13-6AAA-8BC5F8BD0F4A}"/>
              </a:ext>
            </a:extLst>
          </p:cNvPr>
          <p:cNvSpPr>
            <a:spLocks noGrp="1"/>
          </p:cNvSpPr>
          <p:nvPr>
            <p:ph type="title"/>
          </p:nvPr>
        </p:nvSpPr>
        <p:spPr/>
        <p:txBody>
          <a:bodyPr/>
          <a:lstStyle/>
          <a:p>
            <a:r>
              <a:rPr lang="tr-TR" dirty="0"/>
              <a:t>ÖRNEK</a:t>
            </a:r>
          </a:p>
        </p:txBody>
      </p:sp>
      <p:sp>
        <p:nvSpPr>
          <p:cNvPr id="5" name="İçerik Yer Tutucusu 4">
            <a:extLst>
              <a:ext uri="{FF2B5EF4-FFF2-40B4-BE49-F238E27FC236}">
                <a16:creationId xmlns:a16="http://schemas.microsoft.com/office/drawing/2014/main" id="{C378B085-890D-8DC4-D045-2B6F32A28320}"/>
              </a:ext>
            </a:extLst>
          </p:cNvPr>
          <p:cNvSpPr>
            <a:spLocks noGrp="1"/>
          </p:cNvSpPr>
          <p:nvPr>
            <p:ph idx="1"/>
          </p:nvPr>
        </p:nvSpPr>
        <p:spPr/>
        <p:txBody>
          <a:bodyPr/>
          <a:lstStyle/>
          <a:p>
            <a:r>
              <a:rPr lang="tr-TR" dirty="0" err="1"/>
              <a:t>Ev_guvenligi</a:t>
            </a:r>
            <a:r>
              <a:rPr lang="tr-TR" dirty="0"/>
              <a:t> </a:t>
            </a:r>
            <a:r>
              <a:rPr lang="tr-TR" dirty="0" err="1"/>
              <a:t>keyspace’inin</a:t>
            </a:r>
            <a:r>
              <a:rPr lang="tr-TR" dirty="0"/>
              <a:t> içinde olduğunuzdan emin olun</a:t>
            </a:r>
          </a:p>
          <a:p>
            <a:r>
              <a:rPr lang="tr-TR" dirty="0"/>
              <a:t>Home adında </a:t>
            </a:r>
            <a:r>
              <a:rPr lang="tr-TR" b="1" dirty="0" err="1"/>
              <a:t>home_id</a:t>
            </a:r>
            <a:r>
              <a:rPr lang="tr-TR" b="1" dirty="0"/>
              <a:t>, </a:t>
            </a:r>
            <a:r>
              <a:rPr lang="tr-TR" b="1" dirty="0" err="1"/>
              <a:t>address</a:t>
            </a:r>
            <a:r>
              <a:rPr lang="tr-TR" b="1" dirty="0"/>
              <a:t>, </a:t>
            </a:r>
            <a:r>
              <a:rPr lang="tr-TR" b="1" dirty="0" err="1"/>
              <a:t>city</a:t>
            </a:r>
            <a:r>
              <a:rPr lang="tr-TR" b="1" dirty="0"/>
              <a:t>, </a:t>
            </a:r>
            <a:r>
              <a:rPr lang="tr-TR" b="1" dirty="0" err="1"/>
              <a:t>state</a:t>
            </a:r>
            <a:r>
              <a:rPr lang="tr-TR" b="1" dirty="0"/>
              <a:t>, </a:t>
            </a:r>
            <a:r>
              <a:rPr lang="tr-TR" b="1" dirty="0" err="1"/>
              <a:t>zip</a:t>
            </a:r>
            <a:r>
              <a:rPr lang="tr-TR" b="1" dirty="0"/>
              <a:t>, </a:t>
            </a:r>
            <a:r>
              <a:rPr lang="tr-TR" b="1" dirty="0" err="1"/>
              <a:t>contact_name</a:t>
            </a:r>
            <a:r>
              <a:rPr lang="tr-TR" b="1" dirty="0"/>
              <a:t>, </a:t>
            </a:r>
            <a:r>
              <a:rPr lang="tr-TR" b="1" dirty="0" err="1"/>
              <a:t>phone</a:t>
            </a:r>
            <a:r>
              <a:rPr lang="tr-TR" b="1" dirty="0"/>
              <a:t>, </a:t>
            </a:r>
            <a:r>
              <a:rPr lang="tr-TR" b="1" dirty="0" err="1"/>
              <a:t>alt_phone</a:t>
            </a:r>
            <a:r>
              <a:rPr lang="tr-TR" b="1" dirty="0"/>
              <a:t>, </a:t>
            </a:r>
            <a:r>
              <a:rPr lang="tr-TR" b="1" dirty="0" err="1"/>
              <a:t>phone_password</a:t>
            </a:r>
            <a:r>
              <a:rPr lang="tr-TR" b="1" dirty="0"/>
              <a:t>, </a:t>
            </a:r>
            <a:r>
              <a:rPr lang="tr-TR" b="1" dirty="0" err="1"/>
              <a:t>email</a:t>
            </a:r>
            <a:r>
              <a:rPr lang="tr-TR" b="1" dirty="0"/>
              <a:t>, </a:t>
            </a:r>
            <a:r>
              <a:rPr lang="tr-TR" b="1" dirty="0" err="1"/>
              <a:t>main_code</a:t>
            </a:r>
            <a:r>
              <a:rPr lang="tr-TR" b="1" dirty="0"/>
              <a:t> </a:t>
            </a:r>
            <a:r>
              <a:rPr lang="tr-TR" dirty="0"/>
              <a:t>ve</a:t>
            </a:r>
            <a:r>
              <a:rPr lang="tr-TR" b="1" dirty="0"/>
              <a:t> </a:t>
            </a:r>
            <a:r>
              <a:rPr lang="tr-TR" b="1" dirty="0" err="1"/>
              <a:t>guest_code</a:t>
            </a:r>
            <a:r>
              <a:rPr lang="tr-TR" b="1" dirty="0"/>
              <a:t> </a:t>
            </a:r>
            <a:r>
              <a:rPr lang="tr-TR" dirty="0"/>
              <a:t>sütunlarına sahip veri tipi hepsinin </a:t>
            </a:r>
            <a:r>
              <a:rPr lang="tr-TR" dirty="0" err="1"/>
              <a:t>text</a:t>
            </a:r>
            <a:r>
              <a:rPr lang="tr-TR" dirty="0"/>
              <a:t> olan bir tablo oluşturun</a:t>
            </a:r>
          </a:p>
          <a:p>
            <a:r>
              <a:rPr lang="tr-TR" dirty="0" err="1"/>
              <a:t>Home_id</a:t>
            </a:r>
            <a:r>
              <a:rPr lang="tr-TR" dirty="0"/>
              <a:t> sütununu hem </a:t>
            </a:r>
            <a:r>
              <a:rPr lang="tr-TR" dirty="0" err="1"/>
              <a:t>partition</a:t>
            </a:r>
            <a:r>
              <a:rPr lang="tr-TR" dirty="0"/>
              <a:t> </a:t>
            </a:r>
            <a:r>
              <a:rPr lang="tr-TR" dirty="0" err="1"/>
              <a:t>key</a:t>
            </a:r>
            <a:r>
              <a:rPr lang="tr-TR" dirty="0"/>
              <a:t> hem de </a:t>
            </a:r>
            <a:r>
              <a:rPr lang="tr-TR" dirty="0" err="1"/>
              <a:t>primary</a:t>
            </a:r>
            <a:r>
              <a:rPr lang="tr-TR" dirty="0"/>
              <a:t> </a:t>
            </a:r>
            <a:r>
              <a:rPr lang="tr-TR" dirty="0" err="1"/>
              <a:t>key</a:t>
            </a:r>
            <a:r>
              <a:rPr lang="tr-TR" dirty="0"/>
              <a:t> olarak tanımlayın</a:t>
            </a:r>
          </a:p>
          <a:p>
            <a:r>
              <a:rPr lang="tr-TR" dirty="0" err="1"/>
              <a:t>Describe</a:t>
            </a:r>
            <a:r>
              <a:rPr lang="tr-TR" dirty="0"/>
              <a:t> </a:t>
            </a:r>
            <a:r>
              <a:rPr lang="tr-TR" dirty="0" err="1"/>
              <a:t>table</a:t>
            </a:r>
            <a:r>
              <a:rPr lang="tr-TR" dirty="0"/>
              <a:t> komutu ile tablonuzun tanımını görün;</a:t>
            </a:r>
          </a:p>
        </p:txBody>
      </p:sp>
    </p:spTree>
    <p:extLst>
      <p:ext uri="{BB962C8B-B14F-4D97-AF65-F5344CB8AC3E}">
        <p14:creationId xmlns:p14="http://schemas.microsoft.com/office/powerpoint/2010/main" val="3673191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947DBF-42B3-D249-E369-78424E47B20B}"/>
              </a:ext>
            </a:extLst>
          </p:cNvPr>
          <p:cNvSpPr>
            <a:spLocks noGrp="1"/>
          </p:cNvSpPr>
          <p:nvPr>
            <p:ph type="title"/>
          </p:nvPr>
        </p:nvSpPr>
        <p:spPr/>
        <p:txBody>
          <a:bodyPr/>
          <a:lstStyle/>
          <a:p>
            <a:r>
              <a:rPr lang="tr-TR" dirty="0"/>
              <a:t>Örnek Cevabı</a:t>
            </a:r>
          </a:p>
        </p:txBody>
      </p:sp>
      <p:pic>
        <p:nvPicPr>
          <p:cNvPr id="5" name="İçerik Yer Tutucusu 4">
            <a:extLst>
              <a:ext uri="{FF2B5EF4-FFF2-40B4-BE49-F238E27FC236}">
                <a16:creationId xmlns:a16="http://schemas.microsoft.com/office/drawing/2014/main" id="{F746D0F4-FE3C-850E-995F-82C736DFCA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9192" y="2589630"/>
            <a:ext cx="6115904" cy="3372321"/>
          </a:xfrm>
        </p:spPr>
      </p:pic>
    </p:spTree>
    <p:extLst>
      <p:ext uri="{BB962C8B-B14F-4D97-AF65-F5344CB8AC3E}">
        <p14:creationId xmlns:p14="http://schemas.microsoft.com/office/powerpoint/2010/main" val="2712283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933351-0FC5-719A-2C80-3435C1BC466B}"/>
              </a:ext>
            </a:extLst>
          </p:cNvPr>
          <p:cNvSpPr>
            <a:spLocks noGrp="1"/>
          </p:cNvSpPr>
          <p:nvPr>
            <p:ph type="title"/>
          </p:nvPr>
        </p:nvSpPr>
        <p:spPr/>
        <p:txBody>
          <a:bodyPr/>
          <a:lstStyle/>
          <a:p>
            <a:r>
              <a:rPr lang="tr-TR" dirty="0"/>
              <a:t>Ekleme işlemleri</a:t>
            </a:r>
          </a:p>
        </p:txBody>
      </p:sp>
      <p:sp>
        <p:nvSpPr>
          <p:cNvPr id="3" name="İçerik Yer Tutucusu 2">
            <a:extLst>
              <a:ext uri="{FF2B5EF4-FFF2-40B4-BE49-F238E27FC236}">
                <a16:creationId xmlns:a16="http://schemas.microsoft.com/office/drawing/2014/main" id="{EBBCEAA2-F667-2C6E-5611-9E499BF50D8C}"/>
              </a:ext>
            </a:extLst>
          </p:cNvPr>
          <p:cNvSpPr>
            <a:spLocks noGrp="1"/>
          </p:cNvSpPr>
          <p:nvPr>
            <p:ph idx="1"/>
          </p:nvPr>
        </p:nvSpPr>
        <p:spPr/>
        <p:txBody>
          <a:bodyPr/>
          <a:lstStyle/>
          <a:p>
            <a:r>
              <a:rPr lang="tr-TR" dirty="0" err="1"/>
              <a:t>Cassandrada</a:t>
            </a:r>
            <a:r>
              <a:rPr lang="tr-TR" dirty="0"/>
              <a:t> tablolarına ekleme yapmanın yolları:</a:t>
            </a:r>
          </a:p>
          <a:p>
            <a:endParaRPr lang="tr-TR" dirty="0"/>
          </a:p>
          <a:p>
            <a:pPr marL="0" indent="0">
              <a:buNone/>
            </a:pPr>
            <a:r>
              <a:rPr lang="tr-TR" dirty="0"/>
              <a:t>INSERT INTO komutu,</a:t>
            </a:r>
          </a:p>
          <a:p>
            <a:endParaRPr lang="tr-TR" dirty="0"/>
          </a:p>
          <a:p>
            <a:pPr marL="0" indent="0">
              <a:buNone/>
            </a:pPr>
            <a:r>
              <a:rPr lang="tr-TR" dirty="0"/>
              <a:t>COPY komutu ve</a:t>
            </a:r>
          </a:p>
          <a:p>
            <a:endParaRPr lang="tr-TR" dirty="0"/>
          </a:p>
          <a:p>
            <a:pPr marL="0" indent="0">
              <a:buNone/>
            </a:pPr>
            <a:r>
              <a:rPr lang="tr-TR" dirty="0" err="1"/>
              <a:t>sstableloader</a:t>
            </a:r>
            <a:r>
              <a:rPr lang="tr-TR" dirty="0"/>
              <a:t> aracıdır</a:t>
            </a:r>
          </a:p>
        </p:txBody>
      </p:sp>
    </p:spTree>
    <p:extLst>
      <p:ext uri="{BB962C8B-B14F-4D97-AF65-F5344CB8AC3E}">
        <p14:creationId xmlns:p14="http://schemas.microsoft.com/office/powerpoint/2010/main" val="740065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AA5541-E5C9-7251-8015-79466904957B}"/>
              </a:ext>
            </a:extLst>
          </p:cNvPr>
          <p:cNvSpPr>
            <a:spLocks noGrp="1"/>
          </p:cNvSpPr>
          <p:nvPr>
            <p:ph type="title"/>
          </p:nvPr>
        </p:nvSpPr>
        <p:spPr/>
        <p:txBody>
          <a:bodyPr/>
          <a:lstStyle/>
          <a:p>
            <a:r>
              <a:rPr lang="tr-TR" dirty="0"/>
              <a:t>INSERT INTO Komutunu Kullanmak</a:t>
            </a:r>
          </a:p>
        </p:txBody>
      </p:sp>
      <p:sp>
        <p:nvSpPr>
          <p:cNvPr id="3" name="İçerik Yer Tutucusu 2">
            <a:extLst>
              <a:ext uri="{FF2B5EF4-FFF2-40B4-BE49-F238E27FC236}">
                <a16:creationId xmlns:a16="http://schemas.microsoft.com/office/drawing/2014/main" id="{AFA14EA4-F442-2195-A10A-6C78DAF9F6C0}"/>
              </a:ext>
            </a:extLst>
          </p:cNvPr>
          <p:cNvSpPr>
            <a:spLocks noGrp="1"/>
          </p:cNvSpPr>
          <p:nvPr>
            <p:ph idx="1"/>
          </p:nvPr>
        </p:nvSpPr>
        <p:spPr/>
        <p:txBody>
          <a:bodyPr/>
          <a:lstStyle/>
          <a:p>
            <a:r>
              <a:rPr lang="tr-TR" dirty="0" err="1"/>
              <a:t>Insert</a:t>
            </a:r>
            <a:r>
              <a:rPr lang="tr-TR" dirty="0"/>
              <a:t> </a:t>
            </a:r>
            <a:r>
              <a:rPr lang="tr-TR" dirty="0" err="1"/>
              <a:t>Into</a:t>
            </a:r>
            <a:r>
              <a:rPr lang="tr-TR" dirty="0"/>
              <a:t> tek satırlık bir veri oluşturmak için kullanışlı bir </a:t>
            </a:r>
            <a:r>
              <a:rPr lang="tr-TR" dirty="0" err="1"/>
              <a:t>komuttur,genellikle</a:t>
            </a:r>
            <a:r>
              <a:rPr lang="tr-TR" dirty="0"/>
              <a:t> uygulamalarda yada komut satırı olarak kullanılır</a:t>
            </a:r>
          </a:p>
          <a:p>
            <a:r>
              <a:rPr lang="tr-TR" dirty="0" err="1"/>
              <a:t>Insert</a:t>
            </a:r>
            <a:r>
              <a:rPr lang="tr-TR" dirty="0"/>
              <a:t> kullanmak için verilerin yazılacağı tablonun adı, verilerin girileceği sütunların adları ve yazılacak verilerin belirtilmesi gerekir.</a:t>
            </a:r>
          </a:p>
        </p:txBody>
      </p:sp>
      <p:pic>
        <p:nvPicPr>
          <p:cNvPr id="5" name="Resim 4">
            <a:extLst>
              <a:ext uri="{FF2B5EF4-FFF2-40B4-BE49-F238E27FC236}">
                <a16:creationId xmlns:a16="http://schemas.microsoft.com/office/drawing/2014/main" id="{D1904E2D-0EAB-56E1-2F88-52B99DF17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298" y="4311650"/>
            <a:ext cx="10498015" cy="1514686"/>
          </a:xfrm>
          <a:prstGeom prst="rect">
            <a:avLst/>
          </a:prstGeom>
        </p:spPr>
      </p:pic>
    </p:spTree>
    <p:extLst>
      <p:ext uri="{BB962C8B-B14F-4D97-AF65-F5344CB8AC3E}">
        <p14:creationId xmlns:p14="http://schemas.microsoft.com/office/powerpoint/2010/main" val="4043581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BE8218-AE57-5430-9CD8-70911DFD3DF6}"/>
              </a:ext>
            </a:extLst>
          </p:cNvPr>
          <p:cNvSpPr>
            <a:spLocks noGrp="1"/>
          </p:cNvSpPr>
          <p:nvPr>
            <p:ph type="title"/>
          </p:nvPr>
        </p:nvSpPr>
        <p:spPr/>
        <p:txBody>
          <a:bodyPr/>
          <a:lstStyle/>
          <a:p>
            <a:r>
              <a:rPr lang="tr-TR" dirty="0"/>
              <a:t>Select Komutunu Kullanmak</a:t>
            </a:r>
          </a:p>
        </p:txBody>
      </p:sp>
      <p:sp>
        <p:nvSpPr>
          <p:cNvPr id="3" name="İçerik Yer Tutucusu 2">
            <a:extLst>
              <a:ext uri="{FF2B5EF4-FFF2-40B4-BE49-F238E27FC236}">
                <a16:creationId xmlns:a16="http://schemas.microsoft.com/office/drawing/2014/main" id="{0DCD980F-0208-D005-1845-03374BEEBB12}"/>
              </a:ext>
            </a:extLst>
          </p:cNvPr>
          <p:cNvSpPr>
            <a:spLocks noGrp="1"/>
          </p:cNvSpPr>
          <p:nvPr>
            <p:ph idx="1"/>
          </p:nvPr>
        </p:nvSpPr>
        <p:spPr/>
        <p:txBody>
          <a:bodyPr/>
          <a:lstStyle/>
          <a:p>
            <a:r>
              <a:rPr lang="tr-TR" dirty="0"/>
              <a:t>Select komutu tabloda ki veriye ulaşmak için kullanılabilir</a:t>
            </a:r>
          </a:p>
          <a:p>
            <a:r>
              <a:rPr lang="tr-TR" dirty="0"/>
              <a:t>Örnek olarak </a:t>
            </a:r>
            <a:r>
              <a:rPr lang="tr-TR" dirty="0" err="1"/>
              <a:t>activity</a:t>
            </a:r>
            <a:r>
              <a:rPr lang="tr-TR" dirty="0"/>
              <a:t> tablosunda ki bütün verileri çekme istersek </a:t>
            </a:r>
            <a:r>
              <a:rPr lang="tr-TR" b="1" dirty="0"/>
              <a:t>SELECT * FROM </a:t>
            </a:r>
            <a:r>
              <a:rPr lang="tr-TR" b="1" dirty="0" err="1"/>
              <a:t>activity</a:t>
            </a:r>
            <a:r>
              <a:rPr lang="tr-TR" b="1" dirty="0"/>
              <a:t> </a:t>
            </a:r>
            <a:r>
              <a:rPr lang="tr-TR" dirty="0"/>
              <a:t>komutunu kullanırız</a:t>
            </a:r>
          </a:p>
          <a:p>
            <a:r>
              <a:rPr lang="tr-TR" dirty="0"/>
              <a:t>Yada gelen sütunları sınırlandırmak istersek </a:t>
            </a:r>
            <a:r>
              <a:rPr lang="tr-TR" b="1" dirty="0" err="1"/>
              <a:t>select</a:t>
            </a:r>
            <a:r>
              <a:rPr lang="tr-TR" b="1" dirty="0"/>
              <a:t> </a:t>
            </a:r>
            <a:r>
              <a:rPr lang="tr-TR" b="1" dirty="0" err="1"/>
              <a:t>home_id</a:t>
            </a:r>
            <a:r>
              <a:rPr lang="tr-TR" b="1" dirty="0"/>
              <a:t>, </a:t>
            </a:r>
            <a:r>
              <a:rPr lang="tr-TR" b="1" dirty="0" err="1"/>
              <a:t>datetime</a:t>
            </a:r>
            <a:r>
              <a:rPr lang="tr-TR" b="1" dirty="0"/>
              <a:t>, </a:t>
            </a:r>
            <a:r>
              <a:rPr lang="tr-TR" b="1" dirty="0" err="1"/>
              <a:t>event</a:t>
            </a:r>
            <a:r>
              <a:rPr lang="tr-TR" b="1" dirty="0"/>
              <a:t> </a:t>
            </a:r>
            <a:r>
              <a:rPr lang="tr-TR" b="1" dirty="0" err="1"/>
              <a:t>from</a:t>
            </a:r>
            <a:r>
              <a:rPr lang="tr-TR" b="1" dirty="0"/>
              <a:t> </a:t>
            </a:r>
            <a:r>
              <a:rPr lang="tr-TR" b="1" dirty="0" err="1"/>
              <a:t>activity</a:t>
            </a:r>
            <a:r>
              <a:rPr lang="tr-TR" dirty="0"/>
              <a:t> komutunu kullanabiliriz</a:t>
            </a:r>
          </a:p>
        </p:txBody>
      </p:sp>
    </p:spTree>
    <p:extLst>
      <p:ext uri="{BB962C8B-B14F-4D97-AF65-F5344CB8AC3E}">
        <p14:creationId xmlns:p14="http://schemas.microsoft.com/office/powerpoint/2010/main" val="3312093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54F1DE-784D-2383-A4EC-859FA21911ED}"/>
              </a:ext>
            </a:extLst>
          </p:cNvPr>
          <p:cNvSpPr>
            <a:spLocks noGrp="1"/>
          </p:cNvSpPr>
          <p:nvPr>
            <p:ph type="title"/>
          </p:nvPr>
        </p:nvSpPr>
        <p:spPr/>
        <p:txBody>
          <a:bodyPr/>
          <a:lstStyle/>
          <a:p>
            <a:r>
              <a:rPr lang="tr-TR" dirty="0"/>
              <a:t>INSERT INTO Komutunu Kullanmak</a:t>
            </a:r>
          </a:p>
        </p:txBody>
      </p:sp>
      <p:sp>
        <p:nvSpPr>
          <p:cNvPr id="3" name="İçerik Yer Tutucusu 2">
            <a:extLst>
              <a:ext uri="{FF2B5EF4-FFF2-40B4-BE49-F238E27FC236}">
                <a16:creationId xmlns:a16="http://schemas.microsoft.com/office/drawing/2014/main" id="{E4C3B657-C6E7-42FA-1071-F511933FC48E}"/>
              </a:ext>
            </a:extLst>
          </p:cNvPr>
          <p:cNvSpPr>
            <a:spLocks noGrp="1"/>
          </p:cNvSpPr>
          <p:nvPr>
            <p:ph idx="1"/>
          </p:nvPr>
        </p:nvSpPr>
        <p:spPr/>
        <p:txBody>
          <a:bodyPr>
            <a:normAutofit/>
          </a:bodyPr>
          <a:lstStyle/>
          <a:p>
            <a:r>
              <a:rPr lang="tr-TR" sz="2400" dirty="0" err="1"/>
              <a:t>Use</a:t>
            </a:r>
            <a:r>
              <a:rPr lang="tr-TR" sz="2400" dirty="0"/>
              <a:t> </a:t>
            </a:r>
            <a:r>
              <a:rPr lang="tr-TR" sz="2400" dirty="0" err="1"/>
              <a:t>ev_guvenligi</a:t>
            </a:r>
            <a:r>
              <a:rPr lang="tr-TR" sz="2400" dirty="0"/>
              <a:t>;</a:t>
            </a:r>
          </a:p>
          <a:p>
            <a:r>
              <a:rPr lang="tr-TR" sz="2400" dirty="0"/>
              <a:t>INSERT INTO </a:t>
            </a:r>
            <a:r>
              <a:rPr lang="tr-TR" sz="2400" dirty="0" err="1"/>
              <a:t>home</a:t>
            </a:r>
            <a:r>
              <a:rPr lang="tr-TR" sz="2400" dirty="0"/>
              <a:t> (</a:t>
            </a:r>
            <a:r>
              <a:rPr lang="tr-TR" sz="2400" dirty="0" err="1"/>
              <a:t>home_id</a:t>
            </a:r>
            <a:r>
              <a:rPr lang="tr-TR" sz="2400" dirty="0"/>
              <a:t>, </a:t>
            </a:r>
            <a:r>
              <a:rPr lang="tr-TR" sz="2400" dirty="0" err="1"/>
              <a:t>address</a:t>
            </a:r>
            <a:r>
              <a:rPr lang="tr-TR" sz="2400" dirty="0"/>
              <a:t>, </a:t>
            </a:r>
            <a:r>
              <a:rPr lang="tr-TR" sz="2400" dirty="0" err="1"/>
              <a:t>city</a:t>
            </a:r>
            <a:r>
              <a:rPr lang="tr-TR" sz="2400" dirty="0"/>
              <a:t>,</a:t>
            </a:r>
          </a:p>
          <a:p>
            <a:pPr marL="0" indent="0">
              <a:buNone/>
            </a:pPr>
            <a:r>
              <a:rPr lang="tr-TR" sz="2400" dirty="0" err="1"/>
              <a:t>state</a:t>
            </a:r>
            <a:r>
              <a:rPr lang="tr-TR" sz="2400" dirty="0"/>
              <a:t>, </a:t>
            </a:r>
            <a:r>
              <a:rPr lang="tr-TR" sz="2400" dirty="0" err="1"/>
              <a:t>zip</a:t>
            </a:r>
            <a:r>
              <a:rPr lang="tr-TR" sz="2400" dirty="0"/>
              <a:t>, </a:t>
            </a:r>
            <a:r>
              <a:rPr lang="tr-TR" sz="2400" dirty="0" err="1"/>
              <a:t>contact_name</a:t>
            </a:r>
            <a:r>
              <a:rPr lang="tr-TR" sz="2400" dirty="0"/>
              <a:t>, </a:t>
            </a:r>
            <a:r>
              <a:rPr lang="tr-TR" sz="2400" dirty="0" err="1"/>
              <a:t>phone</a:t>
            </a:r>
            <a:r>
              <a:rPr lang="tr-TR" sz="2400" dirty="0"/>
              <a:t>, </a:t>
            </a:r>
            <a:r>
              <a:rPr lang="tr-TR" sz="2400" dirty="0" err="1"/>
              <a:t>phone_password</a:t>
            </a:r>
            <a:r>
              <a:rPr lang="tr-TR" sz="2400" dirty="0"/>
              <a:t>,</a:t>
            </a:r>
          </a:p>
          <a:p>
            <a:pPr marL="0" indent="0">
              <a:buNone/>
            </a:pPr>
            <a:r>
              <a:rPr lang="tr-TR" sz="2400" dirty="0" err="1"/>
              <a:t>email</a:t>
            </a:r>
            <a:r>
              <a:rPr lang="tr-TR" sz="2400" dirty="0"/>
              <a:t>, </a:t>
            </a:r>
            <a:r>
              <a:rPr lang="tr-TR" sz="2400" dirty="0" err="1"/>
              <a:t>main_code</a:t>
            </a:r>
            <a:r>
              <a:rPr lang="tr-TR" sz="2400" dirty="0"/>
              <a:t>, </a:t>
            </a:r>
            <a:r>
              <a:rPr lang="tr-TR" sz="2400" dirty="0" err="1"/>
              <a:t>guest_code</a:t>
            </a:r>
            <a:r>
              <a:rPr lang="tr-TR" sz="2400" dirty="0"/>
              <a:t>) VALUES ('H01474777’,</a:t>
            </a:r>
          </a:p>
          <a:p>
            <a:pPr marL="0" indent="0">
              <a:buNone/>
            </a:pPr>
            <a:r>
              <a:rPr lang="tr-TR" sz="2400" dirty="0"/>
              <a:t>'518 </a:t>
            </a:r>
            <a:r>
              <a:rPr lang="tr-TR" sz="2400" dirty="0" err="1"/>
              <a:t>Crestview</a:t>
            </a:r>
            <a:r>
              <a:rPr lang="tr-TR" sz="2400" dirty="0"/>
              <a:t> Drive', 'Beverly </a:t>
            </a:r>
            <a:r>
              <a:rPr lang="tr-TR" sz="2400" dirty="0" err="1"/>
              <a:t>Hills</a:t>
            </a:r>
            <a:r>
              <a:rPr lang="tr-TR" sz="2400" dirty="0"/>
              <a:t>', 'CA', '90046’,</a:t>
            </a:r>
          </a:p>
          <a:p>
            <a:pPr marL="0" indent="0">
              <a:buNone/>
            </a:pPr>
            <a:r>
              <a:rPr lang="tr-TR" sz="2400" dirty="0"/>
              <a:t>'</a:t>
            </a:r>
            <a:r>
              <a:rPr lang="tr-TR" sz="2400" dirty="0" err="1"/>
              <a:t>Jed</a:t>
            </a:r>
            <a:r>
              <a:rPr lang="tr-TR" sz="2400" dirty="0"/>
              <a:t> </a:t>
            </a:r>
            <a:r>
              <a:rPr lang="tr-TR" sz="2400" dirty="0" err="1"/>
              <a:t>Clampett</a:t>
            </a:r>
            <a:r>
              <a:rPr lang="tr-TR" sz="2400" dirty="0"/>
              <a:t>', '310-775-4011', '</a:t>
            </a:r>
            <a:r>
              <a:rPr lang="tr-TR" sz="2400" dirty="0" err="1"/>
              <a:t>oil</a:t>
            </a:r>
            <a:r>
              <a:rPr lang="tr-TR" sz="2400" dirty="0"/>
              <a:t>', 'jclampett@bhb.com', '5599', '7778');</a:t>
            </a:r>
          </a:p>
        </p:txBody>
      </p:sp>
    </p:spTree>
    <p:extLst>
      <p:ext uri="{BB962C8B-B14F-4D97-AF65-F5344CB8AC3E}">
        <p14:creationId xmlns:p14="http://schemas.microsoft.com/office/powerpoint/2010/main" val="3472406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76684D-3283-E82B-A9C1-62FDC1C99C5F}"/>
              </a:ext>
            </a:extLst>
          </p:cNvPr>
          <p:cNvSpPr>
            <a:spLocks noGrp="1"/>
          </p:cNvSpPr>
          <p:nvPr>
            <p:ph type="title"/>
          </p:nvPr>
        </p:nvSpPr>
        <p:spPr/>
        <p:txBody>
          <a:bodyPr/>
          <a:lstStyle/>
          <a:p>
            <a:r>
              <a:rPr lang="tr-TR" dirty="0" err="1"/>
              <a:t>Copy</a:t>
            </a:r>
            <a:r>
              <a:rPr lang="tr-TR" dirty="0"/>
              <a:t> Komutunu Kullanmak</a:t>
            </a:r>
          </a:p>
        </p:txBody>
      </p:sp>
      <p:sp>
        <p:nvSpPr>
          <p:cNvPr id="3" name="İçerik Yer Tutucusu 2">
            <a:extLst>
              <a:ext uri="{FF2B5EF4-FFF2-40B4-BE49-F238E27FC236}">
                <a16:creationId xmlns:a16="http://schemas.microsoft.com/office/drawing/2014/main" id="{68961665-60BE-7F2C-8265-8A0439E7A17C}"/>
              </a:ext>
            </a:extLst>
          </p:cNvPr>
          <p:cNvSpPr>
            <a:spLocks noGrp="1"/>
          </p:cNvSpPr>
          <p:nvPr>
            <p:ph idx="1"/>
          </p:nvPr>
        </p:nvSpPr>
        <p:spPr>
          <a:xfrm>
            <a:off x="1154954" y="2603500"/>
            <a:ext cx="8825659" cy="4135230"/>
          </a:xfrm>
        </p:spPr>
        <p:txBody>
          <a:bodyPr>
            <a:normAutofit/>
          </a:bodyPr>
          <a:lstStyle/>
          <a:p>
            <a:r>
              <a:rPr lang="tr-TR" dirty="0"/>
              <a:t>COPY komutu </a:t>
            </a:r>
            <a:r>
              <a:rPr lang="tr-TR" dirty="0" err="1"/>
              <a:t>csv</a:t>
            </a:r>
            <a:r>
              <a:rPr lang="tr-TR" dirty="0"/>
              <a:t> dosyasında ki verileri(COPY FROM) </a:t>
            </a:r>
            <a:r>
              <a:rPr lang="tr-TR" dirty="0" err="1"/>
              <a:t>cassandra</a:t>
            </a:r>
            <a:r>
              <a:rPr lang="tr-TR" dirty="0"/>
              <a:t> tablosuna yada </a:t>
            </a:r>
            <a:r>
              <a:rPr lang="tr-TR" dirty="0" err="1"/>
              <a:t>cassandra</a:t>
            </a:r>
            <a:r>
              <a:rPr lang="tr-TR" dirty="0"/>
              <a:t> tablosunda ki verileri </a:t>
            </a:r>
            <a:r>
              <a:rPr lang="tr-TR" dirty="0" err="1"/>
              <a:t>csv</a:t>
            </a:r>
            <a:r>
              <a:rPr lang="tr-TR" dirty="0"/>
              <a:t> dosyasına(COPY TO) aktarabilirsiniz </a:t>
            </a:r>
          </a:p>
          <a:p>
            <a:endParaRPr lang="tr-TR" dirty="0"/>
          </a:p>
          <a:p>
            <a:r>
              <a:rPr lang="tr-TR" dirty="0"/>
              <a:t>vim </a:t>
            </a:r>
            <a:r>
              <a:rPr lang="en-US" dirty="0"/>
              <a:t>'Desktop/Files/Chapter 7/events.csv’</a:t>
            </a:r>
            <a:endParaRPr lang="tr-TR" dirty="0"/>
          </a:p>
          <a:p>
            <a:pPr marL="0" indent="0">
              <a:buNone/>
            </a:pPr>
            <a:endParaRPr lang="tr-TR" dirty="0"/>
          </a:p>
          <a:p>
            <a:r>
              <a:rPr lang="en-US" b="1" dirty="0"/>
              <a:t>COPY activity (</a:t>
            </a:r>
            <a:r>
              <a:rPr lang="en-US" b="1" dirty="0" err="1"/>
              <a:t>home_id</a:t>
            </a:r>
            <a:r>
              <a:rPr lang="en-US" b="1" dirty="0"/>
              <a:t>, datetime, event, </a:t>
            </a:r>
            <a:r>
              <a:rPr lang="en-US" b="1" dirty="0" err="1"/>
              <a:t>code_used</a:t>
            </a:r>
            <a:r>
              <a:rPr lang="en-US" b="1" dirty="0"/>
              <a:t>) FROM '/home/vm1/Desktop/Files/Chapter 7/events.csv' WITH header = true AND delimiter = '|’;</a:t>
            </a:r>
            <a:endParaRPr lang="tr-TR" b="1" dirty="0"/>
          </a:p>
          <a:p>
            <a:endParaRPr lang="tr-TR" b="1" dirty="0"/>
          </a:p>
          <a:p>
            <a:r>
              <a:rPr lang="tr-TR" b="1" dirty="0"/>
              <a:t>Select * </a:t>
            </a:r>
            <a:r>
              <a:rPr lang="tr-TR" b="1" dirty="0" err="1"/>
              <a:t>from</a:t>
            </a:r>
            <a:r>
              <a:rPr lang="tr-TR" b="1" dirty="0"/>
              <a:t> </a:t>
            </a:r>
            <a:r>
              <a:rPr lang="tr-TR" b="1" dirty="0" err="1"/>
              <a:t>activity</a:t>
            </a:r>
            <a:endParaRPr lang="tr-TR" b="1" dirty="0"/>
          </a:p>
        </p:txBody>
      </p:sp>
    </p:spTree>
    <p:extLst>
      <p:ext uri="{BB962C8B-B14F-4D97-AF65-F5344CB8AC3E}">
        <p14:creationId xmlns:p14="http://schemas.microsoft.com/office/powerpoint/2010/main" val="1697272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5F42B5-D761-3357-7B08-39D9D733A89C}"/>
              </a:ext>
            </a:extLst>
          </p:cNvPr>
          <p:cNvSpPr>
            <a:spLocks noGrp="1"/>
          </p:cNvSpPr>
          <p:nvPr>
            <p:ph type="title"/>
          </p:nvPr>
        </p:nvSpPr>
        <p:spPr/>
        <p:txBody>
          <a:bodyPr/>
          <a:lstStyle/>
          <a:p>
            <a:r>
              <a:rPr lang="tr-TR" dirty="0"/>
              <a:t>Veri </a:t>
            </a:r>
            <a:r>
              <a:rPr lang="tr-TR" dirty="0" err="1"/>
              <a:t>Cassandra’da</a:t>
            </a:r>
            <a:r>
              <a:rPr lang="tr-TR" dirty="0"/>
              <a:t> nasıl depolanır</a:t>
            </a:r>
          </a:p>
        </p:txBody>
      </p:sp>
      <p:pic>
        <p:nvPicPr>
          <p:cNvPr id="5" name="İçerik Yer Tutucusu 4">
            <a:extLst>
              <a:ext uri="{FF2B5EF4-FFF2-40B4-BE49-F238E27FC236}">
                <a16:creationId xmlns:a16="http://schemas.microsoft.com/office/drawing/2014/main" id="{320125D1-2DE8-E735-155B-5CF22AEC66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8623" y="3298218"/>
            <a:ext cx="6887536" cy="1991003"/>
          </a:xfrm>
        </p:spPr>
      </p:pic>
      <p:sp>
        <p:nvSpPr>
          <p:cNvPr id="6" name="İçerik Yer Tutucusu 2">
            <a:extLst>
              <a:ext uri="{FF2B5EF4-FFF2-40B4-BE49-F238E27FC236}">
                <a16:creationId xmlns:a16="http://schemas.microsoft.com/office/drawing/2014/main" id="{FABF1CB1-6417-C97D-2762-A7968B6462AB}"/>
              </a:ext>
            </a:extLst>
          </p:cNvPr>
          <p:cNvSpPr txBox="1">
            <a:spLocks/>
          </p:cNvSpPr>
          <p:nvPr/>
        </p:nvSpPr>
        <p:spPr>
          <a:xfrm>
            <a:off x="1154954" y="26035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tr-TR"/>
              <a:t>CQL’de sütunda ki primary key onu benzersiz yapan şeydir</a:t>
            </a:r>
            <a:endParaRPr lang="tr-TR" dirty="0"/>
          </a:p>
        </p:txBody>
      </p:sp>
    </p:spTree>
    <p:extLst>
      <p:ext uri="{BB962C8B-B14F-4D97-AF65-F5344CB8AC3E}">
        <p14:creationId xmlns:p14="http://schemas.microsoft.com/office/powerpoint/2010/main" val="2975777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7702F5-3674-BA90-DDA3-C33E27F9F030}"/>
              </a:ext>
            </a:extLst>
          </p:cNvPr>
          <p:cNvSpPr>
            <a:spLocks noGrp="1"/>
          </p:cNvSpPr>
          <p:nvPr>
            <p:ph type="title"/>
          </p:nvPr>
        </p:nvSpPr>
        <p:spPr/>
        <p:txBody>
          <a:bodyPr/>
          <a:lstStyle/>
          <a:p>
            <a:r>
              <a:rPr lang="tr-TR" dirty="0" err="1"/>
              <a:t>Cassandra’yı</a:t>
            </a:r>
            <a:r>
              <a:rPr lang="tr-TR" dirty="0"/>
              <a:t> Yükleme</a:t>
            </a:r>
          </a:p>
        </p:txBody>
      </p:sp>
      <p:sp>
        <p:nvSpPr>
          <p:cNvPr id="3" name="İçerik Yer Tutucusu 2">
            <a:extLst>
              <a:ext uri="{FF2B5EF4-FFF2-40B4-BE49-F238E27FC236}">
                <a16:creationId xmlns:a16="http://schemas.microsoft.com/office/drawing/2014/main" id="{4E4D4ACA-C798-920E-9247-839B83ED1973}"/>
              </a:ext>
            </a:extLst>
          </p:cNvPr>
          <p:cNvSpPr>
            <a:spLocks noGrp="1"/>
          </p:cNvSpPr>
          <p:nvPr>
            <p:ph idx="1"/>
          </p:nvPr>
        </p:nvSpPr>
        <p:spPr/>
        <p:txBody>
          <a:bodyPr/>
          <a:lstStyle/>
          <a:p>
            <a:r>
              <a:rPr lang="tr-TR" dirty="0"/>
              <a:t>cd ..  İle sanal makineye çıkalım</a:t>
            </a:r>
          </a:p>
          <a:p>
            <a:r>
              <a:rPr lang="tr-TR" dirty="0" err="1"/>
              <a:t>mkdir</a:t>
            </a:r>
            <a:r>
              <a:rPr lang="tr-TR" dirty="0"/>
              <a:t> </a:t>
            </a:r>
            <a:r>
              <a:rPr lang="tr-TR" dirty="0" err="1"/>
              <a:t>cassandra</a:t>
            </a:r>
            <a:endParaRPr lang="tr-TR" dirty="0"/>
          </a:p>
          <a:p>
            <a:r>
              <a:rPr lang="tr-TR" dirty="0"/>
              <a:t>mv ~/</a:t>
            </a:r>
            <a:r>
              <a:rPr lang="tr-TR" dirty="0" err="1"/>
              <a:t>Downloads</a:t>
            </a:r>
            <a:r>
              <a:rPr lang="tr-TR" dirty="0"/>
              <a:t>/apache-cassandra-2.0.7-bin.tar.gz .</a:t>
            </a:r>
          </a:p>
          <a:p>
            <a:r>
              <a:rPr lang="tr-TR" dirty="0" err="1"/>
              <a:t>ls</a:t>
            </a:r>
            <a:endParaRPr lang="tr-TR" dirty="0"/>
          </a:p>
          <a:p>
            <a:r>
              <a:rPr lang="tr-TR" dirty="0"/>
              <a:t>tar –</a:t>
            </a:r>
            <a:r>
              <a:rPr lang="tr-TR" dirty="0" err="1"/>
              <a:t>xvzf</a:t>
            </a:r>
            <a:r>
              <a:rPr lang="tr-TR" dirty="0"/>
              <a:t> apache-cassandra-2.0.7-bin.tar.gz</a:t>
            </a:r>
          </a:p>
          <a:p>
            <a:r>
              <a:rPr lang="tr-TR" dirty="0" err="1"/>
              <a:t>ls</a:t>
            </a:r>
            <a:endParaRPr lang="tr-TR" dirty="0"/>
          </a:p>
          <a:p>
            <a:r>
              <a:rPr lang="tr-TR" dirty="0"/>
              <a:t>cd apache-cassandra-2.0.7/</a:t>
            </a:r>
          </a:p>
          <a:p>
            <a:r>
              <a:rPr lang="tr-TR" dirty="0" err="1"/>
              <a:t>ls</a:t>
            </a:r>
            <a:endParaRPr lang="tr-TR" dirty="0"/>
          </a:p>
        </p:txBody>
      </p:sp>
    </p:spTree>
    <p:extLst>
      <p:ext uri="{BB962C8B-B14F-4D97-AF65-F5344CB8AC3E}">
        <p14:creationId xmlns:p14="http://schemas.microsoft.com/office/powerpoint/2010/main" val="326539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7D3DD5-E1F2-C8D4-9E48-AD6A1FA28E56}"/>
              </a:ext>
            </a:extLst>
          </p:cNvPr>
          <p:cNvSpPr>
            <a:spLocks noGrp="1"/>
          </p:cNvSpPr>
          <p:nvPr>
            <p:ph type="title"/>
          </p:nvPr>
        </p:nvSpPr>
        <p:spPr/>
        <p:txBody>
          <a:bodyPr/>
          <a:lstStyle/>
          <a:p>
            <a:r>
              <a:rPr lang="tr-TR" dirty="0"/>
              <a:t>Veri </a:t>
            </a:r>
            <a:r>
              <a:rPr lang="tr-TR" dirty="0" err="1"/>
              <a:t>Cassandra’da</a:t>
            </a:r>
            <a:r>
              <a:rPr lang="tr-TR" dirty="0"/>
              <a:t> nasıl depolanır</a:t>
            </a:r>
          </a:p>
        </p:txBody>
      </p:sp>
      <p:sp>
        <p:nvSpPr>
          <p:cNvPr id="5" name="İçerik Yer Tutucusu 4">
            <a:extLst>
              <a:ext uri="{FF2B5EF4-FFF2-40B4-BE49-F238E27FC236}">
                <a16:creationId xmlns:a16="http://schemas.microsoft.com/office/drawing/2014/main" id="{C125BD80-1828-D65B-6226-C7DC259D625D}"/>
              </a:ext>
            </a:extLst>
          </p:cNvPr>
          <p:cNvSpPr>
            <a:spLocks noGrp="1"/>
          </p:cNvSpPr>
          <p:nvPr>
            <p:ph idx="1"/>
          </p:nvPr>
        </p:nvSpPr>
        <p:spPr/>
        <p:txBody>
          <a:bodyPr/>
          <a:lstStyle/>
          <a:p>
            <a:r>
              <a:rPr lang="tr-TR" dirty="0"/>
              <a:t>Aynı zamanda </a:t>
            </a:r>
            <a:r>
              <a:rPr lang="tr-TR" dirty="0" err="1"/>
              <a:t>partition</a:t>
            </a:r>
            <a:r>
              <a:rPr lang="tr-TR" dirty="0"/>
              <a:t> </a:t>
            </a:r>
            <a:r>
              <a:rPr lang="tr-TR" dirty="0" err="1"/>
              <a:t>key</a:t>
            </a:r>
            <a:r>
              <a:rPr lang="tr-TR" dirty="0"/>
              <a:t> değeri dahili satırı benzersiz yapar.</a:t>
            </a:r>
          </a:p>
        </p:txBody>
      </p:sp>
      <p:pic>
        <p:nvPicPr>
          <p:cNvPr id="7" name="Resim 6">
            <a:extLst>
              <a:ext uri="{FF2B5EF4-FFF2-40B4-BE49-F238E27FC236}">
                <a16:creationId xmlns:a16="http://schemas.microsoft.com/office/drawing/2014/main" id="{7C808E9F-E764-3E45-F48E-20F32D4EE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649" y="3811517"/>
            <a:ext cx="6630325" cy="1000265"/>
          </a:xfrm>
          <a:prstGeom prst="rect">
            <a:avLst/>
          </a:prstGeom>
        </p:spPr>
      </p:pic>
    </p:spTree>
    <p:extLst>
      <p:ext uri="{BB962C8B-B14F-4D97-AF65-F5344CB8AC3E}">
        <p14:creationId xmlns:p14="http://schemas.microsoft.com/office/powerpoint/2010/main" val="526757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845187-B43A-9AEF-645E-5DB2DB90A997}"/>
              </a:ext>
            </a:extLst>
          </p:cNvPr>
          <p:cNvSpPr>
            <a:spLocks noGrp="1"/>
          </p:cNvSpPr>
          <p:nvPr>
            <p:ph type="title"/>
          </p:nvPr>
        </p:nvSpPr>
        <p:spPr/>
        <p:txBody>
          <a:bodyPr/>
          <a:lstStyle/>
          <a:p>
            <a:r>
              <a:rPr lang="tr-TR" dirty="0"/>
              <a:t>Veri </a:t>
            </a:r>
            <a:r>
              <a:rPr lang="tr-TR" dirty="0" err="1"/>
              <a:t>Cassandra’da</a:t>
            </a:r>
            <a:r>
              <a:rPr lang="tr-TR" dirty="0"/>
              <a:t> nasıl depolanır</a:t>
            </a:r>
          </a:p>
        </p:txBody>
      </p:sp>
      <p:sp>
        <p:nvSpPr>
          <p:cNvPr id="3" name="İçerik Yer Tutucusu 2">
            <a:extLst>
              <a:ext uri="{FF2B5EF4-FFF2-40B4-BE49-F238E27FC236}">
                <a16:creationId xmlns:a16="http://schemas.microsoft.com/office/drawing/2014/main" id="{AB2D4F1A-FB42-BBFA-2559-C8EF02E7DE8A}"/>
              </a:ext>
            </a:extLst>
          </p:cNvPr>
          <p:cNvSpPr>
            <a:spLocks noGrp="1"/>
          </p:cNvSpPr>
          <p:nvPr>
            <p:ph idx="1"/>
          </p:nvPr>
        </p:nvSpPr>
        <p:spPr/>
        <p:txBody>
          <a:bodyPr/>
          <a:lstStyle/>
          <a:p>
            <a:r>
              <a:rPr lang="tr-TR" dirty="0" err="1"/>
              <a:t>Cassandra</a:t>
            </a:r>
            <a:r>
              <a:rPr lang="tr-TR" dirty="0"/>
              <a:t> dizinimize çıkalım</a:t>
            </a:r>
          </a:p>
          <a:p>
            <a:r>
              <a:rPr lang="tr-TR" dirty="0"/>
              <a:t>bin/</a:t>
            </a:r>
            <a:r>
              <a:rPr lang="tr-TR" dirty="0" err="1"/>
              <a:t>cassandra</a:t>
            </a:r>
            <a:r>
              <a:rPr lang="tr-TR" dirty="0"/>
              <a:t>-cli =&gt;</a:t>
            </a:r>
            <a:r>
              <a:rPr lang="tr-TR" dirty="0" err="1"/>
              <a:t>CQLSH’tan</a:t>
            </a:r>
            <a:r>
              <a:rPr lang="tr-TR" dirty="0"/>
              <a:t> önce kullandığımız komut dizini</a:t>
            </a:r>
          </a:p>
          <a:p>
            <a:r>
              <a:rPr lang="tr-TR" dirty="0"/>
              <a:t>USE </a:t>
            </a:r>
            <a:r>
              <a:rPr lang="tr-TR" dirty="0" err="1"/>
              <a:t>ev_guvenligi</a:t>
            </a:r>
            <a:r>
              <a:rPr lang="tr-TR" dirty="0"/>
              <a:t>;</a:t>
            </a:r>
          </a:p>
          <a:p>
            <a:r>
              <a:rPr lang="tr-TR" dirty="0" err="1"/>
              <a:t>List</a:t>
            </a:r>
            <a:r>
              <a:rPr lang="tr-TR" dirty="0"/>
              <a:t> </a:t>
            </a:r>
            <a:r>
              <a:rPr lang="tr-TR" dirty="0" err="1"/>
              <a:t>activity</a:t>
            </a:r>
            <a:r>
              <a:rPr lang="tr-TR" dirty="0"/>
              <a:t>;</a:t>
            </a:r>
          </a:p>
        </p:txBody>
      </p:sp>
    </p:spTree>
    <p:extLst>
      <p:ext uri="{BB962C8B-B14F-4D97-AF65-F5344CB8AC3E}">
        <p14:creationId xmlns:p14="http://schemas.microsoft.com/office/powerpoint/2010/main" val="3111402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97856E-7016-73EB-A906-621A3C4AEE41}"/>
              </a:ext>
            </a:extLst>
          </p:cNvPr>
          <p:cNvSpPr>
            <a:spLocks noGrp="1"/>
          </p:cNvSpPr>
          <p:nvPr>
            <p:ph type="title"/>
          </p:nvPr>
        </p:nvSpPr>
        <p:spPr/>
        <p:txBody>
          <a:bodyPr/>
          <a:lstStyle/>
          <a:p>
            <a:r>
              <a:rPr lang="tr-TR" dirty="0"/>
              <a:t>Veriler Diskte Nasıl Depolanır</a:t>
            </a:r>
          </a:p>
        </p:txBody>
      </p:sp>
      <p:sp>
        <p:nvSpPr>
          <p:cNvPr id="3" name="İçerik Yer Tutucusu 2">
            <a:extLst>
              <a:ext uri="{FF2B5EF4-FFF2-40B4-BE49-F238E27FC236}">
                <a16:creationId xmlns:a16="http://schemas.microsoft.com/office/drawing/2014/main" id="{6846CF82-C71A-902C-7206-0E5FF6F644DB}"/>
              </a:ext>
            </a:extLst>
          </p:cNvPr>
          <p:cNvSpPr>
            <a:spLocks noGrp="1"/>
          </p:cNvSpPr>
          <p:nvPr>
            <p:ph idx="1"/>
          </p:nvPr>
        </p:nvSpPr>
        <p:spPr>
          <a:xfrm>
            <a:off x="1154954" y="2603499"/>
            <a:ext cx="8903446" cy="3896691"/>
          </a:xfrm>
        </p:spPr>
        <p:txBody>
          <a:bodyPr/>
          <a:lstStyle/>
          <a:p>
            <a:r>
              <a:rPr lang="tr-TR" dirty="0"/>
              <a:t>Veriler </a:t>
            </a:r>
            <a:r>
              <a:rPr lang="tr-TR" dirty="0" err="1"/>
              <a:t>Cassandra'da</a:t>
            </a:r>
            <a:r>
              <a:rPr lang="tr-TR" dirty="0"/>
              <a:t> bir tabloya yazıldığında, hem diskteki loglara (düğüm hatası durumunda kayıttan yürütme için) hem de belleğe (</a:t>
            </a:r>
            <a:r>
              <a:rPr lang="tr-TR" dirty="0" err="1"/>
              <a:t>memcache</a:t>
            </a:r>
            <a:r>
              <a:rPr lang="tr-TR" dirty="0"/>
              <a:t> adı verilir) gider.</a:t>
            </a:r>
          </a:p>
          <a:p>
            <a:endParaRPr lang="tr-TR" dirty="0"/>
          </a:p>
          <a:p>
            <a:endParaRPr lang="tr-TR" dirty="0"/>
          </a:p>
          <a:p>
            <a:endParaRPr lang="tr-TR" dirty="0"/>
          </a:p>
          <a:p>
            <a:endParaRPr lang="tr-TR" dirty="0"/>
          </a:p>
          <a:p>
            <a:endParaRPr lang="tr-TR" dirty="0"/>
          </a:p>
          <a:p>
            <a:endParaRPr lang="tr-TR" dirty="0"/>
          </a:p>
          <a:p>
            <a:r>
              <a:rPr lang="tr-TR" dirty="0"/>
              <a:t>Bir tablo için </a:t>
            </a:r>
            <a:r>
              <a:rPr lang="tr-TR" dirty="0" err="1"/>
              <a:t>memcache</a:t>
            </a:r>
            <a:r>
              <a:rPr lang="tr-TR" dirty="0"/>
              <a:t> dolduğunda, bir </a:t>
            </a:r>
            <a:r>
              <a:rPr lang="tr-TR" dirty="0" err="1"/>
              <a:t>SSTable</a:t>
            </a:r>
            <a:r>
              <a:rPr lang="tr-TR" dirty="0"/>
              <a:t> olarak diske boşaltılır.</a:t>
            </a:r>
          </a:p>
        </p:txBody>
      </p:sp>
      <p:pic>
        <p:nvPicPr>
          <p:cNvPr id="7" name="Resim 6">
            <a:extLst>
              <a:ext uri="{FF2B5EF4-FFF2-40B4-BE49-F238E27FC236}">
                <a16:creationId xmlns:a16="http://schemas.microsoft.com/office/drawing/2014/main" id="{0FA29399-91D8-568F-C417-DCCAC8D54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459" y="3491201"/>
            <a:ext cx="6687020" cy="2121285"/>
          </a:xfrm>
          <a:prstGeom prst="rect">
            <a:avLst/>
          </a:prstGeom>
        </p:spPr>
      </p:pic>
    </p:spTree>
    <p:extLst>
      <p:ext uri="{BB962C8B-B14F-4D97-AF65-F5344CB8AC3E}">
        <p14:creationId xmlns:p14="http://schemas.microsoft.com/office/powerpoint/2010/main" val="121323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B8E7D0-D1F5-BA0B-DC9B-D394B12E4BC3}"/>
              </a:ext>
            </a:extLst>
          </p:cNvPr>
          <p:cNvSpPr>
            <a:spLocks noGrp="1"/>
          </p:cNvSpPr>
          <p:nvPr>
            <p:ph type="title"/>
          </p:nvPr>
        </p:nvSpPr>
        <p:spPr/>
        <p:txBody>
          <a:bodyPr/>
          <a:lstStyle/>
          <a:p>
            <a:r>
              <a:rPr lang="tr-TR" dirty="0"/>
              <a:t>Veriler Diskte Nasıl Depolanır</a:t>
            </a:r>
          </a:p>
        </p:txBody>
      </p:sp>
      <p:sp>
        <p:nvSpPr>
          <p:cNvPr id="3" name="İçerik Yer Tutucusu 2">
            <a:extLst>
              <a:ext uri="{FF2B5EF4-FFF2-40B4-BE49-F238E27FC236}">
                <a16:creationId xmlns:a16="http://schemas.microsoft.com/office/drawing/2014/main" id="{C99D971E-47F9-C158-ECCD-8D10F687857B}"/>
              </a:ext>
            </a:extLst>
          </p:cNvPr>
          <p:cNvSpPr>
            <a:spLocks noGrp="1"/>
          </p:cNvSpPr>
          <p:nvPr>
            <p:ph idx="1"/>
          </p:nvPr>
        </p:nvSpPr>
        <p:spPr>
          <a:xfrm>
            <a:off x="1154954" y="2603499"/>
            <a:ext cx="8982959" cy="3966265"/>
          </a:xfrm>
        </p:spPr>
        <p:txBody>
          <a:bodyPr>
            <a:normAutofit/>
          </a:bodyPr>
          <a:lstStyle/>
          <a:p>
            <a:r>
              <a:rPr lang="tr-TR" dirty="0"/>
              <a:t>Bir tablo için </a:t>
            </a:r>
            <a:r>
              <a:rPr lang="tr-TR" dirty="0" err="1"/>
              <a:t>SSTable'lar</a:t>
            </a:r>
            <a:r>
              <a:rPr lang="tr-TR" dirty="0"/>
              <a:t> diskte, </a:t>
            </a:r>
            <a:r>
              <a:rPr lang="tr-TR" dirty="0" err="1"/>
              <a:t>cassandra.yaml</a:t>
            </a:r>
            <a:r>
              <a:rPr lang="tr-TR" dirty="0"/>
              <a:t> dosyasında belirtilen konumda saklanır.(Varsayılan olarak, /var/</a:t>
            </a:r>
            <a:r>
              <a:rPr lang="tr-TR" dirty="0" err="1"/>
              <a:t>lib</a:t>
            </a:r>
            <a:r>
              <a:rPr lang="tr-TR" dirty="0"/>
              <a:t>/</a:t>
            </a:r>
            <a:r>
              <a:rPr lang="tr-TR" dirty="0" err="1"/>
              <a:t>cassandra</a:t>
            </a:r>
            <a:r>
              <a:rPr lang="tr-TR" dirty="0"/>
              <a:t>/data dizinindedir.)</a:t>
            </a:r>
          </a:p>
          <a:p>
            <a:r>
              <a:rPr lang="tr-TR" b="1" dirty="0"/>
              <a:t>Yeni bir terminal açalım</a:t>
            </a:r>
          </a:p>
          <a:p>
            <a:r>
              <a:rPr lang="tr-TR" b="1" dirty="0"/>
              <a:t>cd /var/</a:t>
            </a:r>
            <a:r>
              <a:rPr lang="tr-TR" b="1" dirty="0" err="1"/>
              <a:t>lib</a:t>
            </a:r>
            <a:r>
              <a:rPr lang="tr-TR" b="1" dirty="0"/>
              <a:t>/</a:t>
            </a:r>
            <a:r>
              <a:rPr lang="tr-TR" b="1" dirty="0" err="1"/>
              <a:t>cassandra</a:t>
            </a:r>
            <a:endParaRPr lang="tr-TR" b="1" dirty="0"/>
          </a:p>
          <a:p>
            <a:r>
              <a:rPr lang="tr-TR" b="1" dirty="0" err="1"/>
              <a:t>Ls</a:t>
            </a:r>
            <a:endParaRPr lang="tr-TR" b="1" dirty="0"/>
          </a:p>
          <a:p>
            <a:r>
              <a:rPr lang="tr-TR" b="1" dirty="0" err="1"/>
              <a:t>Cd</a:t>
            </a:r>
            <a:r>
              <a:rPr lang="tr-TR" b="1" dirty="0"/>
              <a:t> data</a:t>
            </a:r>
          </a:p>
          <a:p>
            <a:r>
              <a:rPr lang="tr-TR" b="1" dirty="0" err="1"/>
              <a:t>Cd</a:t>
            </a:r>
            <a:r>
              <a:rPr lang="tr-TR" b="1" dirty="0"/>
              <a:t> ev </a:t>
            </a:r>
            <a:r>
              <a:rPr lang="tr-TR" b="1" dirty="0" err="1"/>
              <a:t>guvenligi</a:t>
            </a:r>
            <a:endParaRPr lang="tr-TR" b="1" dirty="0"/>
          </a:p>
          <a:p>
            <a:r>
              <a:rPr lang="tr-TR" b="1" dirty="0" err="1"/>
              <a:t>Ls</a:t>
            </a:r>
            <a:endParaRPr lang="tr-TR" b="1" dirty="0"/>
          </a:p>
          <a:p>
            <a:r>
              <a:rPr lang="tr-TR" b="1" dirty="0" err="1"/>
              <a:t>Ls</a:t>
            </a:r>
            <a:r>
              <a:rPr lang="tr-TR" b="1" dirty="0"/>
              <a:t> </a:t>
            </a:r>
            <a:r>
              <a:rPr lang="tr-TR" b="1" dirty="0" err="1"/>
              <a:t>activity</a:t>
            </a:r>
            <a:endParaRPr lang="tr-TR" b="1" dirty="0"/>
          </a:p>
        </p:txBody>
      </p:sp>
    </p:spTree>
    <p:extLst>
      <p:ext uri="{BB962C8B-B14F-4D97-AF65-F5344CB8AC3E}">
        <p14:creationId xmlns:p14="http://schemas.microsoft.com/office/powerpoint/2010/main" val="2942413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5795EF-7894-818E-8EE2-FCF500B83382}"/>
              </a:ext>
            </a:extLst>
          </p:cNvPr>
          <p:cNvSpPr>
            <a:spLocks noGrp="1"/>
          </p:cNvSpPr>
          <p:nvPr>
            <p:ph type="title"/>
          </p:nvPr>
        </p:nvSpPr>
        <p:spPr/>
        <p:txBody>
          <a:bodyPr/>
          <a:lstStyle/>
          <a:p>
            <a:r>
              <a:rPr lang="tr-TR" dirty="0"/>
              <a:t>Veriler Diskte Nasıl Depolanır</a:t>
            </a:r>
          </a:p>
        </p:txBody>
      </p:sp>
      <p:sp>
        <p:nvSpPr>
          <p:cNvPr id="3" name="İçerik Yer Tutucusu 2">
            <a:extLst>
              <a:ext uri="{FF2B5EF4-FFF2-40B4-BE49-F238E27FC236}">
                <a16:creationId xmlns:a16="http://schemas.microsoft.com/office/drawing/2014/main" id="{7F04CA30-906A-7C19-A223-EE705AE70EB1}"/>
              </a:ext>
            </a:extLst>
          </p:cNvPr>
          <p:cNvSpPr>
            <a:spLocks noGrp="1"/>
          </p:cNvSpPr>
          <p:nvPr>
            <p:ph idx="1"/>
          </p:nvPr>
        </p:nvSpPr>
        <p:spPr/>
        <p:txBody>
          <a:bodyPr/>
          <a:lstStyle/>
          <a:p>
            <a:r>
              <a:rPr lang="tr-TR" dirty="0"/>
              <a:t>Diğer terminalle geçelim</a:t>
            </a:r>
          </a:p>
          <a:p>
            <a:r>
              <a:rPr lang="sv-SE" b="1" dirty="0"/>
              <a:t>bin/nodetool flush ev_guvenligi</a:t>
            </a:r>
            <a:endParaRPr lang="tr-TR" b="1" dirty="0"/>
          </a:p>
          <a:p>
            <a:r>
              <a:rPr lang="tr-TR" b="1" dirty="0"/>
              <a:t>Tekrar </a:t>
            </a:r>
            <a:r>
              <a:rPr lang="tr-TR" b="1" dirty="0" err="1"/>
              <a:t>ls</a:t>
            </a:r>
            <a:r>
              <a:rPr lang="tr-TR" b="1" dirty="0"/>
              <a:t> </a:t>
            </a:r>
            <a:r>
              <a:rPr lang="tr-TR" b="1" dirty="0" err="1"/>
              <a:t>activity’i</a:t>
            </a:r>
            <a:r>
              <a:rPr lang="tr-TR" b="1" dirty="0"/>
              <a:t> çalıştırın</a:t>
            </a:r>
          </a:p>
          <a:p>
            <a:r>
              <a:rPr lang="tr-TR" b="1" dirty="0"/>
              <a:t>bin/sstable2json /var/</a:t>
            </a:r>
            <a:r>
              <a:rPr lang="tr-TR" b="1" dirty="0" err="1"/>
              <a:t>lib</a:t>
            </a:r>
            <a:r>
              <a:rPr lang="tr-TR" b="1" dirty="0"/>
              <a:t>/</a:t>
            </a:r>
            <a:r>
              <a:rPr lang="tr-TR" b="1" dirty="0" err="1"/>
              <a:t>cassandra</a:t>
            </a:r>
            <a:r>
              <a:rPr lang="tr-TR" b="1" dirty="0"/>
              <a:t>/data/</a:t>
            </a:r>
            <a:r>
              <a:rPr lang="tr-TR" b="1" dirty="0" err="1"/>
              <a:t>ev_guvenligi</a:t>
            </a:r>
            <a:r>
              <a:rPr lang="tr-TR" b="1" dirty="0"/>
              <a:t>/</a:t>
            </a:r>
            <a:r>
              <a:rPr lang="tr-TR" b="1" dirty="0" err="1"/>
              <a:t>activity</a:t>
            </a:r>
            <a:r>
              <a:rPr lang="tr-TR" b="1" dirty="0"/>
              <a:t>/ev_guvenligi-activity-jb-1-Data.db</a:t>
            </a:r>
          </a:p>
          <a:p>
            <a:r>
              <a:rPr lang="tr-TR" dirty="0"/>
              <a:t>Verilerin nasıl durduğuna bakalım</a:t>
            </a:r>
          </a:p>
        </p:txBody>
      </p:sp>
    </p:spTree>
    <p:extLst>
      <p:ext uri="{BB962C8B-B14F-4D97-AF65-F5344CB8AC3E}">
        <p14:creationId xmlns:p14="http://schemas.microsoft.com/office/powerpoint/2010/main" val="812336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696745-A329-8BE7-18DD-6BD0F890E20C}"/>
              </a:ext>
            </a:extLst>
          </p:cNvPr>
          <p:cNvSpPr>
            <a:spLocks noGrp="1"/>
          </p:cNvSpPr>
          <p:nvPr>
            <p:ph type="title"/>
          </p:nvPr>
        </p:nvSpPr>
        <p:spPr/>
        <p:txBody>
          <a:bodyPr/>
          <a:lstStyle/>
          <a:p>
            <a:r>
              <a:rPr lang="tr-TR" dirty="0"/>
              <a:t>Örnek!!</a:t>
            </a:r>
          </a:p>
        </p:txBody>
      </p:sp>
      <p:sp>
        <p:nvSpPr>
          <p:cNvPr id="3" name="İçerik Yer Tutucusu 2">
            <a:extLst>
              <a:ext uri="{FF2B5EF4-FFF2-40B4-BE49-F238E27FC236}">
                <a16:creationId xmlns:a16="http://schemas.microsoft.com/office/drawing/2014/main" id="{0246CA17-666C-AB41-4F8F-A34B87359348}"/>
              </a:ext>
            </a:extLst>
          </p:cNvPr>
          <p:cNvSpPr>
            <a:spLocks noGrp="1"/>
          </p:cNvSpPr>
          <p:nvPr>
            <p:ph idx="1"/>
          </p:nvPr>
        </p:nvSpPr>
        <p:spPr/>
        <p:txBody>
          <a:bodyPr/>
          <a:lstStyle/>
          <a:p>
            <a:r>
              <a:rPr lang="tr-TR" dirty="0" err="1"/>
              <a:t>Ev_guvenligi</a:t>
            </a:r>
            <a:r>
              <a:rPr lang="tr-TR" dirty="0"/>
              <a:t> </a:t>
            </a:r>
            <a:r>
              <a:rPr lang="tr-TR" dirty="0" err="1"/>
              <a:t>keyspace’inde</a:t>
            </a:r>
            <a:r>
              <a:rPr lang="tr-TR" dirty="0"/>
              <a:t> ki Home tablosuna INSERT INTO komutunu kullanarak bir veri kaydedelim</a:t>
            </a:r>
          </a:p>
          <a:p>
            <a:r>
              <a:rPr lang="tr-TR" dirty="0"/>
              <a:t>Veri içerisinde ki bilgiler ‘H01474777’, ‘518 </a:t>
            </a:r>
            <a:r>
              <a:rPr lang="tr-TR" dirty="0" err="1"/>
              <a:t>Crestview</a:t>
            </a:r>
            <a:r>
              <a:rPr lang="tr-TR" dirty="0"/>
              <a:t> Drive’, ’Beverly </a:t>
            </a:r>
            <a:r>
              <a:rPr lang="tr-TR" dirty="0" err="1"/>
              <a:t>Hills</a:t>
            </a:r>
            <a:r>
              <a:rPr lang="tr-TR" dirty="0"/>
              <a:t>’, ‘CA’, ’90046’, ’Fatih Karameşe’, ’310-775-4011’, ‘</a:t>
            </a:r>
            <a:r>
              <a:rPr lang="tr-TR" dirty="0" err="1"/>
              <a:t>oil</a:t>
            </a:r>
            <a:r>
              <a:rPr lang="tr-TR" dirty="0"/>
              <a:t>’, ’fkaramese@abc.com’, ’55990’, ’7778’ olsun</a:t>
            </a:r>
          </a:p>
          <a:p>
            <a:r>
              <a:rPr lang="tr-TR" dirty="0" err="1"/>
              <a:t>Copy</a:t>
            </a:r>
            <a:r>
              <a:rPr lang="tr-TR" dirty="0"/>
              <a:t> komutunu kullanarak homes.csv dosyasındaki verileri tabloya ekleyelim</a:t>
            </a:r>
          </a:p>
          <a:p>
            <a:endParaRPr lang="tr-TR" dirty="0"/>
          </a:p>
        </p:txBody>
      </p:sp>
    </p:spTree>
    <p:extLst>
      <p:ext uri="{BB962C8B-B14F-4D97-AF65-F5344CB8AC3E}">
        <p14:creationId xmlns:p14="http://schemas.microsoft.com/office/powerpoint/2010/main" val="2268827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B9CE31-F1EB-7899-4262-1BA4B9D1DE1D}"/>
              </a:ext>
            </a:extLst>
          </p:cNvPr>
          <p:cNvSpPr>
            <a:spLocks noGrp="1"/>
          </p:cNvSpPr>
          <p:nvPr>
            <p:ph type="title"/>
          </p:nvPr>
        </p:nvSpPr>
        <p:spPr/>
        <p:txBody>
          <a:bodyPr/>
          <a:lstStyle/>
          <a:p>
            <a:r>
              <a:rPr lang="tr-TR" dirty="0" err="1"/>
              <a:t>Cassandra’da</a:t>
            </a:r>
            <a:r>
              <a:rPr lang="tr-TR" dirty="0"/>
              <a:t> Veri Modelleme</a:t>
            </a:r>
          </a:p>
        </p:txBody>
      </p:sp>
      <p:sp>
        <p:nvSpPr>
          <p:cNvPr id="3" name="İçerik Yer Tutucusu 2">
            <a:extLst>
              <a:ext uri="{FF2B5EF4-FFF2-40B4-BE49-F238E27FC236}">
                <a16:creationId xmlns:a16="http://schemas.microsoft.com/office/drawing/2014/main" id="{44192D40-04E1-9B15-4384-D247620E2A21}"/>
              </a:ext>
            </a:extLst>
          </p:cNvPr>
          <p:cNvSpPr>
            <a:spLocks noGrp="1"/>
          </p:cNvSpPr>
          <p:nvPr>
            <p:ph idx="1"/>
          </p:nvPr>
        </p:nvSpPr>
        <p:spPr/>
        <p:txBody>
          <a:bodyPr/>
          <a:lstStyle/>
          <a:p>
            <a:r>
              <a:rPr lang="tr-TR" dirty="0" err="1"/>
              <a:t>Cassandra'da</a:t>
            </a:r>
            <a:r>
              <a:rPr lang="tr-TR" dirty="0"/>
              <a:t> veri modelleme yaparken, ilişkisel bir </a:t>
            </a:r>
            <a:r>
              <a:rPr lang="tr-TR" dirty="0" err="1"/>
              <a:t>veritabanına</a:t>
            </a:r>
            <a:r>
              <a:rPr lang="tr-TR" dirty="0"/>
              <a:t> karşı dağıtılmış bir </a:t>
            </a:r>
            <a:r>
              <a:rPr lang="tr-TR" dirty="0" err="1"/>
              <a:t>veritabanıyla</a:t>
            </a:r>
            <a:r>
              <a:rPr lang="tr-TR" dirty="0"/>
              <a:t> uğraşmanın sonuçlarını anlamak önemlidir.</a:t>
            </a:r>
          </a:p>
          <a:p>
            <a:r>
              <a:rPr lang="tr-TR" dirty="0" err="1"/>
              <a:t>Cassandra’da</a:t>
            </a:r>
            <a:r>
              <a:rPr lang="tr-TR" dirty="0"/>
              <a:t> </a:t>
            </a:r>
            <a:r>
              <a:rPr lang="tr-TR" dirty="0" err="1"/>
              <a:t>joinlerin</a:t>
            </a:r>
            <a:r>
              <a:rPr lang="tr-TR" dirty="0"/>
              <a:t> olmaması, belki de dağıtılmış bir </a:t>
            </a:r>
            <a:r>
              <a:rPr lang="tr-TR" dirty="0" err="1"/>
              <a:t>veritabanı</a:t>
            </a:r>
            <a:r>
              <a:rPr lang="tr-TR" dirty="0"/>
              <a:t> ile ilişkisel bir </a:t>
            </a:r>
            <a:r>
              <a:rPr lang="tr-TR" dirty="0" err="1"/>
              <a:t>veritabanı</a:t>
            </a:r>
            <a:r>
              <a:rPr lang="tr-TR" dirty="0"/>
              <a:t> arasındaki en önemli veri modelleme farkıdır.</a:t>
            </a:r>
          </a:p>
          <a:p>
            <a:r>
              <a:rPr lang="tr-TR" dirty="0"/>
              <a:t>Sonuç olarak, bir </a:t>
            </a:r>
            <a:r>
              <a:rPr lang="tr-TR" dirty="0" err="1"/>
              <a:t>cassandra</a:t>
            </a:r>
            <a:r>
              <a:rPr lang="tr-TR" dirty="0"/>
              <a:t> </a:t>
            </a:r>
            <a:r>
              <a:rPr lang="tr-TR" dirty="0" err="1"/>
              <a:t>veritabanında</a:t>
            </a:r>
            <a:r>
              <a:rPr lang="tr-TR" dirty="0"/>
              <a:t> ki veri modellemenin, bir sorgu için tüm verilerin tek bir tabloda bulunabileceği şekilde yapılması gerekir.</a:t>
            </a:r>
          </a:p>
        </p:txBody>
      </p:sp>
    </p:spTree>
    <p:extLst>
      <p:ext uri="{BB962C8B-B14F-4D97-AF65-F5344CB8AC3E}">
        <p14:creationId xmlns:p14="http://schemas.microsoft.com/office/powerpoint/2010/main" val="695899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37BFB0-A1B3-31B3-E718-6972043B527F}"/>
              </a:ext>
            </a:extLst>
          </p:cNvPr>
          <p:cNvSpPr>
            <a:spLocks noGrp="1"/>
          </p:cNvSpPr>
          <p:nvPr>
            <p:ph type="title"/>
          </p:nvPr>
        </p:nvSpPr>
        <p:spPr/>
        <p:txBody>
          <a:bodyPr/>
          <a:lstStyle/>
          <a:p>
            <a:r>
              <a:rPr lang="tr-TR" dirty="0" err="1"/>
              <a:t>Where</a:t>
            </a:r>
            <a:r>
              <a:rPr lang="tr-TR" dirty="0"/>
              <a:t> Kelimesini Kullanma</a:t>
            </a:r>
          </a:p>
        </p:txBody>
      </p:sp>
      <p:sp>
        <p:nvSpPr>
          <p:cNvPr id="3" name="İçerik Yer Tutucusu 2">
            <a:extLst>
              <a:ext uri="{FF2B5EF4-FFF2-40B4-BE49-F238E27FC236}">
                <a16:creationId xmlns:a16="http://schemas.microsoft.com/office/drawing/2014/main" id="{558746F8-F323-D741-6345-4665465D725F}"/>
              </a:ext>
            </a:extLst>
          </p:cNvPr>
          <p:cNvSpPr>
            <a:spLocks noGrp="1"/>
          </p:cNvSpPr>
          <p:nvPr>
            <p:ph idx="1"/>
          </p:nvPr>
        </p:nvSpPr>
        <p:spPr/>
        <p:txBody>
          <a:bodyPr/>
          <a:lstStyle/>
          <a:p>
            <a:r>
              <a:rPr lang="tr-TR" dirty="0" err="1"/>
              <a:t>cassandra</a:t>
            </a:r>
            <a:r>
              <a:rPr lang="tr-TR" dirty="0"/>
              <a:t>, </a:t>
            </a:r>
            <a:r>
              <a:rPr lang="tr-TR" dirty="0" err="1"/>
              <a:t>partition</a:t>
            </a:r>
            <a:r>
              <a:rPr lang="tr-TR" dirty="0"/>
              <a:t> göre düzenlenmiş verilere sahip dağıtılmış bir </a:t>
            </a:r>
            <a:r>
              <a:rPr lang="tr-TR" dirty="0" err="1"/>
              <a:t>veritabanı</a:t>
            </a:r>
            <a:r>
              <a:rPr lang="tr-TR" dirty="0"/>
              <a:t> </a:t>
            </a:r>
            <a:r>
              <a:rPr lang="tr-TR" dirty="0" err="1"/>
              <a:t>olduğundan,sorguların</a:t>
            </a:r>
            <a:r>
              <a:rPr lang="tr-TR" dirty="0"/>
              <a:t> genellikle bir </a:t>
            </a:r>
            <a:r>
              <a:rPr lang="tr-TR" dirty="0" err="1"/>
              <a:t>partition</a:t>
            </a:r>
            <a:r>
              <a:rPr lang="tr-TR" dirty="0"/>
              <a:t> </a:t>
            </a:r>
            <a:r>
              <a:rPr lang="tr-TR" dirty="0" err="1"/>
              <a:t>key</a:t>
            </a:r>
            <a:r>
              <a:rPr lang="tr-TR" dirty="0"/>
              <a:t> içermesi gerekir.</a:t>
            </a:r>
          </a:p>
          <a:p>
            <a:r>
              <a:rPr lang="tr-TR" dirty="0"/>
              <a:t>Örnek olarak aktiviteler tablosunda şu </a:t>
            </a:r>
            <a:r>
              <a:rPr lang="tr-TR" dirty="0" err="1"/>
              <a:t>komudu</a:t>
            </a:r>
            <a:r>
              <a:rPr lang="tr-TR" dirty="0"/>
              <a:t> çalıştıralım</a:t>
            </a:r>
          </a:p>
          <a:p>
            <a:endParaRPr lang="tr-TR" dirty="0"/>
          </a:p>
          <a:p>
            <a:pPr marL="0" indent="0">
              <a:buNone/>
            </a:pPr>
            <a:r>
              <a:rPr lang="tr-TR" dirty="0"/>
              <a:t>SELECT * FROM </a:t>
            </a:r>
            <a:r>
              <a:rPr lang="tr-TR" dirty="0" err="1"/>
              <a:t>activity</a:t>
            </a:r>
            <a:r>
              <a:rPr lang="tr-TR" dirty="0"/>
              <a:t> </a:t>
            </a:r>
            <a:r>
              <a:rPr lang="tr-TR" dirty="0" err="1"/>
              <a:t>where</a:t>
            </a:r>
            <a:r>
              <a:rPr lang="tr-TR" dirty="0"/>
              <a:t> </a:t>
            </a:r>
            <a:r>
              <a:rPr lang="tr-TR" dirty="0" err="1"/>
              <a:t>home_id</a:t>
            </a:r>
            <a:r>
              <a:rPr lang="tr-TR" dirty="0"/>
              <a:t> = ‘H01474777’</a:t>
            </a:r>
          </a:p>
        </p:txBody>
      </p:sp>
    </p:spTree>
    <p:extLst>
      <p:ext uri="{BB962C8B-B14F-4D97-AF65-F5344CB8AC3E}">
        <p14:creationId xmlns:p14="http://schemas.microsoft.com/office/powerpoint/2010/main" val="1881524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A9E4AD-AABB-4FBD-6E42-6DAE241BF3CC}"/>
              </a:ext>
            </a:extLst>
          </p:cNvPr>
          <p:cNvSpPr>
            <a:spLocks noGrp="1"/>
          </p:cNvSpPr>
          <p:nvPr>
            <p:ph type="title"/>
          </p:nvPr>
        </p:nvSpPr>
        <p:spPr/>
        <p:txBody>
          <a:bodyPr/>
          <a:lstStyle/>
          <a:p>
            <a:r>
              <a:rPr lang="tr-TR" dirty="0" err="1"/>
              <a:t>Where</a:t>
            </a:r>
            <a:r>
              <a:rPr lang="tr-TR" dirty="0"/>
              <a:t> Kelimesini Kullanma</a:t>
            </a:r>
          </a:p>
        </p:txBody>
      </p:sp>
      <p:sp>
        <p:nvSpPr>
          <p:cNvPr id="3" name="İçerik Yer Tutucusu 2">
            <a:extLst>
              <a:ext uri="{FF2B5EF4-FFF2-40B4-BE49-F238E27FC236}">
                <a16:creationId xmlns:a16="http://schemas.microsoft.com/office/drawing/2014/main" id="{7CA207AF-5776-F553-01AA-9C9A0BF921DD}"/>
              </a:ext>
            </a:extLst>
          </p:cNvPr>
          <p:cNvSpPr>
            <a:spLocks noGrp="1"/>
          </p:cNvSpPr>
          <p:nvPr>
            <p:ph idx="1"/>
          </p:nvPr>
        </p:nvSpPr>
        <p:spPr/>
        <p:txBody>
          <a:bodyPr/>
          <a:lstStyle/>
          <a:p>
            <a:r>
              <a:rPr lang="tr-TR" dirty="0"/>
              <a:t>Bu komutu da deneyelim</a:t>
            </a:r>
          </a:p>
          <a:p>
            <a:endParaRPr lang="tr-TR" dirty="0"/>
          </a:p>
          <a:p>
            <a:r>
              <a:rPr lang="tr-TR" dirty="0"/>
              <a:t>SELECT * FROM </a:t>
            </a:r>
            <a:r>
              <a:rPr lang="tr-TR" dirty="0" err="1"/>
              <a:t>activity</a:t>
            </a:r>
            <a:r>
              <a:rPr lang="tr-TR" dirty="0"/>
              <a:t> WHERE </a:t>
            </a:r>
            <a:r>
              <a:rPr lang="tr-TR" dirty="0" err="1"/>
              <a:t>home_id</a:t>
            </a:r>
            <a:r>
              <a:rPr lang="tr-TR" dirty="0"/>
              <a:t> = ‘H01474777’ AND </a:t>
            </a:r>
          </a:p>
          <a:p>
            <a:pPr marL="0" indent="0">
              <a:buNone/>
            </a:pPr>
            <a:r>
              <a:rPr lang="tr-TR" dirty="0" err="1"/>
              <a:t>Datetime</a:t>
            </a:r>
            <a:r>
              <a:rPr lang="tr-TR" dirty="0"/>
              <a:t> &gt; ‘2014-05-22 00:00:00’ </a:t>
            </a:r>
          </a:p>
        </p:txBody>
      </p:sp>
    </p:spTree>
    <p:extLst>
      <p:ext uri="{BB962C8B-B14F-4D97-AF65-F5344CB8AC3E}">
        <p14:creationId xmlns:p14="http://schemas.microsoft.com/office/powerpoint/2010/main" val="4103181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482769-29F1-B9AD-A0DE-696238A541BE}"/>
              </a:ext>
            </a:extLst>
          </p:cNvPr>
          <p:cNvSpPr>
            <a:spLocks noGrp="1"/>
          </p:cNvSpPr>
          <p:nvPr>
            <p:ph type="title"/>
          </p:nvPr>
        </p:nvSpPr>
        <p:spPr/>
        <p:txBody>
          <a:bodyPr/>
          <a:lstStyle/>
          <a:p>
            <a:r>
              <a:rPr lang="tr-TR" dirty="0" err="1"/>
              <a:t>Where</a:t>
            </a:r>
            <a:r>
              <a:rPr lang="tr-TR" dirty="0"/>
              <a:t> Kelimesini Kullanma</a:t>
            </a:r>
          </a:p>
        </p:txBody>
      </p:sp>
      <p:sp>
        <p:nvSpPr>
          <p:cNvPr id="3" name="İçerik Yer Tutucusu 2">
            <a:extLst>
              <a:ext uri="{FF2B5EF4-FFF2-40B4-BE49-F238E27FC236}">
                <a16:creationId xmlns:a16="http://schemas.microsoft.com/office/drawing/2014/main" id="{D54641D2-9E5E-B312-ED72-E89270C0691F}"/>
              </a:ext>
            </a:extLst>
          </p:cNvPr>
          <p:cNvSpPr>
            <a:spLocks noGrp="1"/>
          </p:cNvSpPr>
          <p:nvPr>
            <p:ph idx="1"/>
          </p:nvPr>
        </p:nvSpPr>
        <p:spPr/>
        <p:txBody>
          <a:bodyPr/>
          <a:lstStyle/>
          <a:p>
            <a:r>
              <a:rPr lang="tr-TR" dirty="0"/>
              <a:t>PRIMARY KEY (</a:t>
            </a:r>
            <a:r>
              <a:rPr lang="tr-TR" dirty="0" err="1"/>
              <a:t>home_id</a:t>
            </a:r>
            <a:r>
              <a:rPr lang="tr-TR" dirty="0"/>
              <a:t>, </a:t>
            </a:r>
            <a:r>
              <a:rPr lang="tr-TR" dirty="0" err="1"/>
              <a:t>datetime</a:t>
            </a:r>
            <a:r>
              <a:rPr lang="tr-TR" dirty="0"/>
              <a:t>)</a:t>
            </a:r>
          </a:p>
        </p:txBody>
      </p:sp>
      <p:pic>
        <p:nvPicPr>
          <p:cNvPr id="5" name="Resim 4">
            <a:extLst>
              <a:ext uri="{FF2B5EF4-FFF2-40B4-BE49-F238E27FC236}">
                <a16:creationId xmlns:a16="http://schemas.microsoft.com/office/drawing/2014/main" id="{AACDA8A5-916A-36C6-A2D0-9EB28521E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347" y="3089386"/>
            <a:ext cx="6858957" cy="3362794"/>
          </a:xfrm>
          <a:prstGeom prst="rect">
            <a:avLst/>
          </a:prstGeom>
        </p:spPr>
      </p:pic>
    </p:spTree>
    <p:extLst>
      <p:ext uri="{BB962C8B-B14F-4D97-AF65-F5344CB8AC3E}">
        <p14:creationId xmlns:p14="http://schemas.microsoft.com/office/powerpoint/2010/main" val="1278543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5DCB8E-A465-1E37-21D3-9664F2A30E42}"/>
              </a:ext>
            </a:extLst>
          </p:cNvPr>
          <p:cNvSpPr>
            <a:spLocks noGrp="1"/>
          </p:cNvSpPr>
          <p:nvPr>
            <p:ph type="title"/>
          </p:nvPr>
        </p:nvSpPr>
        <p:spPr/>
        <p:txBody>
          <a:bodyPr/>
          <a:lstStyle/>
          <a:p>
            <a:r>
              <a:rPr lang="tr-TR" dirty="0" err="1"/>
              <a:t>cassandra.yaml</a:t>
            </a:r>
            <a:r>
              <a:rPr lang="tr-TR" dirty="0"/>
              <a:t> dosyasını açma</a:t>
            </a:r>
          </a:p>
        </p:txBody>
      </p:sp>
      <p:sp>
        <p:nvSpPr>
          <p:cNvPr id="3" name="İçerik Yer Tutucusu 2">
            <a:extLst>
              <a:ext uri="{FF2B5EF4-FFF2-40B4-BE49-F238E27FC236}">
                <a16:creationId xmlns:a16="http://schemas.microsoft.com/office/drawing/2014/main" id="{DF43BE83-214C-8529-5BB3-58C3541CA7DE}"/>
              </a:ext>
            </a:extLst>
          </p:cNvPr>
          <p:cNvSpPr>
            <a:spLocks noGrp="1"/>
          </p:cNvSpPr>
          <p:nvPr>
            <p:ph idx="1"/>
          </p:nvPr>
        </p:nvSpPr>
        <p:spPr/>
        <p:txBody>
          <a:bodyPr/>
          <a:lstStyle/>
          <a:p>
            <a:r>
              <a:rPr lang="tr-TR" b="1" dirty="0"/>
              <a:t>Sanal makine dizinine çıkalım</a:t>
            </a:r>
          </a:p>
          <a:p>
            <a:r>
              <a:rPr lang="tr-TR" b="1" dirty="0" err="1"/>
              <a:t>ls</a:t>
            </a:r>
            <a:endParaRPr lang="tr-TR" b="1" dirty="0"/>
          </a:p>
          <a:p>
            <a:r>
              <a:rPr lang="tr-TR" b="1" dirty="0"/>
              <a:t>cd Apache-cassandra-2.0.7/</a:t>
            </a:r>
          </a:p>
          <a:p>
            <a:r>
              <a:rPr lang="tr-TR" b="1" dirty="0" err="1"/>
              <a:t>ls</a:t>
            </a:r>
            <a:endParaRPr lang="tr-TR" b="1" dirty="0"/>
          </a:p>
          <a:p>
            <a:r>
              <a:rPr lang="tr-TR" b="1" dirty="0"/>
              <a:t>cd </a:t>
            </a:r>
            <a:r>
              <a:rPr lang="tr-TR" b="1" dirty="0" err="1"/>
              <a:t>conf</a:t>
            </a:r>
            <a:endParaRPr lang="tr-TR" b="1" dirty="0"/>
          </a:p>
          <a:p>
            <a:r>
              <a:rPr lang="tr-TR" b="1" dirty="0" err="1"/>
              <a:t>ls</a:t>
            </a:r>
            <a:endParaRPr lang="tr-TR" b="1" dirty="0"/>
          </a:p>
          <a:p>
            <a:r>
              <a:rPr lang="tr-TR" b="1" dirty="0" err="1"/>
              <a:t>sudo</a:t>
            </a:r>
            <a:r>
              <a:rPr lang="tr-TR" b="1" dirty="0"/>
              <a:t> nano </a:t>
            </a:r>
            <a:r>
              <a:rPr lang="tr-TR" b="1" dirty="0" err="1"/>
              <a:t>cassandra.yaml</a:t>
            </a:r>
            <a:endParaRPr lang="tr-TR" b="1" dirty="0"/>
          </a:p>
          <a:p>
            <a:r>
              <a:rPr lang="tr-TR" b="1" dirty="0" err="1"/>
              <a:t>Endpoint</a:t>
            </a:r>
            <a:r>
              <a:rPr lang="tr-TR" b="1" dirty="0"/>
              <a:t> </a:t>
            </a:r>
            <a:r>
              <a:rPr lang="tr-TR" b="1" dirty="0" err="1"/>
              <a:t>snitche</a:t>
            </a:r>
            <a:r>
              <a:rPr lang="tr-TR" b="1" dirty="0"/>
              <a:t> bakalım</a:t>
            </a:r>
          </a:p>
        </p:txBody>
      </p:sp>
    </p:spTree>
    <p:extLst>
      <p:ext uri="{BB962C8B-B14F-4D97-AF65-F5344CB8AC3E}">
        <p14:creationId xmlns:p14="http://schemas.microsoft.com/office/powerpoint/2010/main" val="3310200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57CC08-8597-9C89-1C5E-E2C45634F79A}"/>
              </a:ext>
            </a:extLst>
          </p:cNvPr>
          <p:cNvSpPr>
            <a:spLocks noGrp="1"/>
          </p:cNvSpPr>
          <p:nvPr>
            <p:ph type="title"/>
          </p:nvPr>
        </p:nvSpPr>
        <p:spPr/>
        <p:txBody>
          <a:bodyPr/>
          <a:lstStyle/>
          <a:p>
            <a:r>
              <a:rPr lang="tr-TR" dirty="0" err="1"/>
              <a:t>Where</a:t>
            </a:r>
            <a:r>
              <a:rPr lang="tr-TR" dirty="0"/>
              <a:t> Kelimesini Kullanma</a:t>
            </a:r>
          </a:p>
        </p:txBody>
      </p:sp>
      <p:sp>
        <p:nvSpPr>
          <p:cNvPr id="3" name="İçerik Yer Tutucusu 2">
            <a:extLst>
              <a:ext uri="{FF2B5EF4-FFF2-40B4-BE49-F238E27FC236}">
                <a16:creationId xmlns:a16="http://schemas.microsoft.com/office/drawing/2014/main" id="{C5365D92-5022-5724-8E28-E43616FDD8FC}"/>
              </a:ext>
            </a:extLst>
          </p:cNvPr>
          <p:cNvSpPr>
            <a:spLocks noGrp="1"/>
          </p:cNvSpPr>
          <p:nvPr>
            <p:ph idx="1"/>
          </p:nvPr>
        </p:nvSpPr>
        <p:spPr/>
        <p:txBody>
          <a:bodyPr/>
          <a:lstStyle/>
          <a:p>
            <a:r>
              <a:rPr lang="tr-TR" dirty="0"/>
              <a:t>Bu komutun çalışmamasının nedeni ne olabilir</a:t>
            </a:r>
          </a:p>
          <a:p>
            <a:pPr marL="0" indent="0">
              <a:buNone/>
            </a:pPr>
            <a:endParaRPr lang="tr-TR" dirty="0"/>
          </a:p>
          <a:p>
            <a:pPr marL="0" indent="0">
              <a:buNone/>
            </a:pPr>
            <a:r>
              <a:rPr lang="tr-TR" dirty="0"/>
              <a:t>SELECT * FROM </a:t>
            </a:r>
            <a:r>
              <a:rPr lang="tr-TR" dirty="0" err="1"/>
              <a:t>activity</a:t>
            </a:r>
            <a:r>
              <a:rPr lang="tr-TR" dirty="0"/>
              <a:t> WHERE </a:t>
            </a:r>
            <a:r>
              <a:rPr lang="tr-TR" dirty="0" err="1"/>
              <a:t>code_used</a:t>
            </a:r>
            <a:r>
              <a:rPr lang="tr-TR" dirty="0"/>
              <a:t> = ‘5599’;</a:t>
            </a:r>
          </a:p>
        </p:txBody>
      </p:sp>
    </p:spTree>
    <p:extLst>
      <p:ext uri="{BB962C8B-B14F-4D97-AF65-F5344CB8AC3E}">
        <p14:creationId xmlns:p14="http://schemas.microsoft.com/office/powerpoint/2010/main" val="3752442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D427C0-C1F5-371F-1DCD-C31A021A3322}"/>
              </a:ext>
            </a:extLst>
          </p:cNvPr>
          <p:cNvSpPr>
            <a:spLocks noGrp="1"/>
          </p:cNvSpPr>
          <p:nvPr>
            <p:ph type="title"/>
          </p:nvPr>
        </p:nvSpPr>
        <p:spPr/>
        <p:txBody>
          <a:bodyPr/>
          <a:lstStyle/>
          <a:p>
            <a:r>
              <a:rPr lang="tr-TR" dirty="0" err="1"/>
              <a:t>Where</a:t>
            </a:r>
            <a:r>
              <a:rPr lang="tr-TR" dirty="0"/>
              <a:t> Kelimesini Kullanma</a:t>
            </a:r>
          </a:p>
        </p:txBody>
      </p:sp>
      <p:sp>
        <p:nvSpPr>
          <p:cNvPr id="3" name="İçerik Yer Tutucusu 2">
            <a:extLst>
              <a:ext uri="{FF2B5EF4-FFF2-40B4-BE49-F238E27FC236}">
                <a16:creationId xmlns:a16="http://schemas.microsoft.com/office/drawing/2014/main" id="{36479BBC-9179-E066-C173-DC6C0AB1024E}"/>
              </a:ext>
            </a:extLst>
          </p:cNvPr>
          <p:cNvSpPr>
            <a:spLocks noGrp="1"/>
          </p:cNvSpPr>
          <p:nvPr>
            <p:ph idx="1"/>
          </p:nvPr>
        </p:nvSpPr>
        <p:spPr/>
        <p:txBody>
          <a:bodyPr/>
          <a:lstStyle/>
          <a:p>
            <a:r>
              <a:rPr lang="tr-TR" dirty="0"/>
              <a:t>Bu komutun çalışmamasının nedeni ne olabilir</a:t>
            </a:r>
          </a:p>
          <a:p>
            <a:pPr marL="0" indent="0">
              <a:buNone/>
            </a:pPr>
            <a:endParaRPr lang="tr-TR" dirty="0"/>
          </a:p>
          <a:p>
            <a:pPr marL="0" indent="0">
              <a:buNone/>
            </a:pPr>
            <a:r>
              <a:rPr lang="tr-TR" dirty="0"/>
              <a:t>SELECT * FROM </a:t>
            </a:r>
            <a:r>
              <a:rPr lang="tr-TR" dirty="0" err="1"/>
              <a:t>activity</a:t>
            </a:r>
            <a:r>
              <a:rPr lang="tr-TR" dirty="0"/>
              <a:t> WHERE </a:t>
            </a:r>
            <a:r>
              <a:rPr lang="tr-TR" dirty="0" err="1"/>
              <a:t>code_used</a:t>
            </a:r>
            <a:r>
              <a:rPr lang="tr-TR" dirty="0"/>
              <a:t> = ‘5599’;</a:t>
            </a:r>
          </a:p>
          <a:p>
            <a:endParaRPr lang="tr-TR" dirty="0"/>
          </a:p>
          <a:p>
            <a:r>
              <a:rPr lang="tr-TR" dirty="0"/>
              <a:t>PRIMARY_KEY olmadığı için çalışmayacaktır</a:t>
            </a:r>
          </a:p>
        </p:txBody>
      </p:sp>
    </p:spTree>
    <p:extLst>
      <p:ext uri="{BB962C8B-B14F-4D97-AF65-F5344CB8AC3E}">
        <p14:creationId xmlns:p14="http://schemas.microsoft.com/office/powerpoint/2010/main" val="4086518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D55FF3-D386-155B-E646-04514677F1AD}"/>
              </a:ext>
            </a:extLst>
          </p:cNvPr>
          <p:cNvSpPr>
            <a:spLocks noGrp="1"/>
          </p:cNvSpPr>
          <p:nvPr>
            <p:ph type="title"/>
          </p:nvPr>
        </p:nvSpPr>
        <p:spPr/>
        <p:txBody>
          <a:bodyPr/>
          <a:lstStyle/>
          <a:p>
            <a:r>
              <a:rPr lang="tr-TR" dirty="0"/>
              <a:t>İkincil </a:t>
            </a:r>
            <a:r>
              <a:rPr lang="tr-TR" dirty="0" err="1"/>
              <a:t>İndexler</a:t>
            </a:r>
            <a:r>
              <a:rPr lang="tr-TR" dirty="0"/>
              <a:t> Nedir ?</a:t>
            </a:r>
          </a:p>
        </p:txBody>
      </p:sp>
      <p:sp>
        <p:nvSpPr>
          <p:cNvPr id="3" name="İçerik Yer Tutucusu 2">
            <a:extLst>
              <a:ext uri="{FF2B5EF4-FFF2-40B4-BE49-F238E27FC236}">
                <a16:creationId xmlns:a16="http://schemas.microsoft.com/office/drawing/2014/main" id="{95305CF4-63C8-B2BE-0C8C-AC9CD03163D9}"/>
              </a:ext>
            </a:extLst>
          </p:cNvPr>
          <p:cNvSpPr>
            <a:spLocks noGrp="1"/>
          </p:cNvSpPr>
          <p:nvPr>
            <p:ph idx="1"/>
          </p:nvPr>
        </p:nvSpPr>
        <p:spPr/>
        <p:txBody>
          <a:bodyPr/>
          <a:lstStyle/>
          <a:p>
            <a:r>
              <a:rPr lang="tr-TR" dirty="0" err="1"/>
              <a:t>Partition</a:t>
            </a:r>
            <a:r>
              <a:rPr lang="tr-TR" dirty="0"/>
              <a:t> dışında ki sütunlar için bir </a:t>
            </a:r>
            <a:r>
              <a:rPr lang="tr-TR" dirty="0" err="1"/>
              <a:t>index</a:t>
            </a:r>
            <a:r>
              <a:rPr lang="tr-TR" dirty="0"/>
              <a:t> oluşturarak ve sütunları kümeleyerek, bu diğer sütunlarda ki değerler </a:t>
            </a:r>
            <a:r>
              <a:rPr lang="tr-TR" dirty="0" err="1"/>
              <a:t>where</a:t>
            </a:r>
            <a:r>
              <a:rPr lang="tr-TR" dirty="0"/>
              <a:t> kelimesi ile çalıştırılabilir.</a:t>
            </a:r>
          </a:p>
          <a:p>
            <a:r>
              <a:rPr lang="tr-TR" dirty="0"/>
              <a:t>Bunlara ikincil </a:t>
            </a:r>
            <a:r>
              <a:rPr lang="tr-TR" dirty="0" err="1"/>
              <a:t>indexler</a:t>
            </a:r>
            <a:r>
              <a:rPr lang="tr-TR" dirty="0"/>
              <a:t> denir</a:t>
            </a:r>
          </a:p>
          <a:p>
            <a:r>
              <a:rPr lang="tr-TR" dirty="0"/>
              <a:t>Her bir ikincil </a:t>
            </a:r>
            <a:r>
              <a:rPr lang="tr-TR" dirty="0" err="1"/>
              <a:t>index</a:t>
            </a:r>
            <a:r>
              <a:rPr lang="tr-TR" dirty="0"/>
              <a:t> için </a:t>
            </a:r>
            <a:r>
              <a:rPr lang="tr-TR" dirty="0" err="1"/>
              <a:t>cassandra</a:t>
            </a:r>
            <a:r>
              <a:rPr lang="tr-TR" dirty="0"/>
              <a:t> düğümlerde gizli bir tablo oluşturur</a:t>
            </a:r>
          </a:p>
        </p:txBody>
      </p:sp>
    </p:spTree>
    <p:extLst>
      <p:ext uri="{BB962C8B-B14F-4D97-AF65-F5344CB8AC3E}">
        <p14:creationId xmlns:p14="http://schemas.microsoft.com/office/powerpoint/2010/main" val="3333818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B57DCF-14BC-B067-46F0-1759B1720337}"/>
              </a:ext>
            </a:extLst>
          </p:cNvPr>
          <p:cNvSpPr>
            <a:spLocks noGrp="1"/>
          </p:cNvSpPr>
          <p:nvPr>
            <p:ph type="title"/>
          </p:nvPr>
        </p:nvSpPr>
        <p:spPr/>
        <p:txBody>
          <a:bodyPr/>
          <a:lstStyle/>
          <a:p>
            <a:r>
              <a:rPr lang="tr-TR" dirty="0"/>
              <a:t>İkincil </a:t>
            </a:r>
            <a:r>
              <a:rPr lang="tr-TR" dirty="0" err="1"/>
              <a:t>İndexler</a:t>
            </a:r>
            <a:r>
              <a:rPr lang="tr-TR" dirty="0"/>
              <a:t> Nedir ?</a:t>
            </a:r>
          </a:p>
        </p:txBody>
      </p:sp>
      <p:sp>
        <p:nvSpPr>
          <p:cNvPr id="3" name="İçerik Yer Tutucusu 2">
            <a:extLst>
              <a:ext uri="{FF2B5EF4-FFF2-40B4-BE49-F238E27FC236}">
                <a16:creationId xmlns:a16="http://schemas.microsoft.com/office/drawing/2014/main" id="{055117B5-E428-8174-DB9B-19A69177C444}"/>
              </a:ext>
            </a:extLst>
          </p:cNvPr>
          <p:cNvSpPr>
            <a:spLocks noGrp="1"/>
          </p:cNvSpPr>
          <p:nvPr>
            <p:ph idx="1"/>
          </p:nvPr>
        </p:nvSpPr>
        <p:spPr/>
        <p:txBody>
          <a:bodyPr/>
          <a:lstStyle/>
          <a:p>
            <a:r>
              <a:rPr lang="tr-TR" dirty="0"/>
              <a:t>İlişkisel </a:t>
            </a:r>
            <a:r>
              <a:rPr lang="tr-TR" dirty="0" err="1"/>
              <a:t>veritabanlarındaki</a:t>
            </a:r>
            <a:r>
              <a:rPr lang="tr-TR" dirty="0"/>
              <a:t> </a:t>
            </a:r>
            <a:r>
              <a:rPr lang="tr-TR" dirty="0" err="1"/>
              <a:t>indexlerin</a:t>
            </a:r>
            <a:r>
              <a:rPr lang="tr-TR" dirty="0"/>
              <a:t> aksine ikincil bir </a:t>
            </a:r>
            <a:r>
              <a:rPr lang="tr-TR" dirty="0" err="1"/>
              <a:t>index</a:t>
            </a:r>
            <a:r>
              <a:rPr lang="tr-TR" dirty="0"/>
              <a:t> oluşturmanın sorguların hızını artırmaz</a:t>
            </a:r>
          </a:p>
          <a:p>
            <a:r>
              <a:rPr lang="tr-TR" dirty="0"/>
              <a:t>İkincil </a:t>
            </a:r>
            <a:r>
              <a:rPr lang="tr-TR" dirty="0" err="1"/>
              <a:t>indexler</a:t>
            </a:r>
            <a:r>
              <a:rPr lang="tr-TR" dirty="0"/>
              <a:t> kısaca PRIMARY KEY olmayan sütunlarda WHERE sorgusunu çalıştırmamızı sağlar </a:t>
            </a:r>
          </a:p>
        </p:txBody>
      </p:sp>
    </p:spTree>
    <p:extLst>
      <p:ext uri="{BB962C8B-B14F-4D97-AF65-F5344CB8AC3E}">
        <p14:creationId xmlns:p14="http://schemas.microsoft.com/office/powerpoint/2010/main" val="1060835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8A0176-EF00-CCE5-D29B-E435BFAA33A9}"/>
              </a:ext>
            </a:extLst>
          </p:cNvPr>
          <p:cNvSpPr>
            <a:spLocks noGrp="1"/>
          </p:cNvSpPr>
          <p:nvPr>
            <p:ph type="title"/>
          </p:nvPr>
        </p:nvSpPr>
        <p:spPr/>
        <p:txBody>
          <a:bodyPr/>
          <a:lstStyle/>
          <a:p>
            <a:r>
              <a:rPr lang="tr-TR" dirty="0"/>
              <a:t>İkincil </a:t>
            </a:r>
            <a:r>
              <a:rPr lang="tr-TR" dirty="0" err="1"/>
              <a:t>İndexler</a:t>
            </a:r>
            <a:r>
              <a:rPr lang="tr-TR" dirty="0"/>
              <a:t> Nedir ?</a:t>
            </a:r>
          </a:p>
        </p:txBody>
      </p:sp>
      <p:sp>
        <p:nvSpPr>
          <p:cNvPr id="3" name="İçerik Yer Tutucusu 2">
            <a:extLst>
              <a:ext uri="{FF2B5EF4-FFF2-40B4-BE49-F238E27FC236}">
                <a16:creationId xmlns:a16="http://schemas.microsoft.com/office/drawing/2014/main" id="{508A4046-1758-3BE1-7DF0-23359D6A86BA}"/>
              </a:ext>
            </a:extLst>
          </p:cNvPr>
          <p:cNvSpPr>
            <a:spLocks noGrp="1"/>
          </p:cNvSpPr>
          <p:nvPr>
            <p:ph idx="1"/>
          </p:nvPr>
        </p:nvSpPr>
        <p:spPr/>
        <p:txBody>
          <a:bodyPr/>
          <a:lstStyle/>
          <a:p>
            <a:r>
              <a:rPr lang="tr-TR" dirty="0"/>
              <a:t>Sorgunun hızını arttırmak için ikincil bir </a:t>
            </a:r>
            <a:r>
              <a:rPr lang="tr-TR" dirty="0" err="1"/>
              <a:t>index</a:t>
            </a:r>
            <a:r>
              <a:rPr lang="tr-TR" dirty="0"/>
              <a:t> oluşturmak yerine sorgu için bir tablo oluşturabiliriz</a:t>
            </a:r>
          </a:p>
        </p:txBody>
      </p:sp>
      <p:pic>
        <p:nvPicPr>
          <p:cNvPr id="5" name="Resim 4">
            <a:extLst>
              <a:ext uri="{FF2B5EF4-FFF2-40B4-BE49-F238E27FC236}">
                <a16:creationId xmlns:a16="http://schemas.microsoft.com/office/drawing/2014/main" id="{C639506D-258E-88A0-BD64-7889B9BA2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160" y="3309731"/>
            <a:ext cx="5629745" cy="2920872"/>
          </a:xfrm>
          <a:prstGeom prst="rect">
            <a:avLst/>
          </a:prstGeom>
        </p:spPr>
      </p:pic>
    </p:spTree>
    <p:extLst>
      <p:ext uri="{BB962C8B-B14F-4D97-AF65-F5344CB8AC3E}">
        <p14:creationId xmlns:p14="http://schemas.microsoft.com/office/powerpoint/2010/main" val="376605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19DAED-7FE9-74BE-F419-7CAC9933C11F}"/>
              </a:ext>
            </a:extLst>
          </p:cNvPr>
          <p:cNvSpPr>
            <a:spLocks noGrp="1"/>
          </p:cNvSpPr>
          <p:nvPr>
            <p:ph type="title"/>
          </p:nvPr>
        </p:nvSpPr>
        <p:spPr/>
        <p:txBody>
          <a:bodyPr/>
          <a:lstStyle/>
          <a:p>
            <a:r>
              <a:rPr lang="tr-TR" dirty="0"/>
              <a:t>İkincil </a:t>
            </a:r>
            <a:r>
              <a:rPr lang="tr-TR" dirty="0" err="1"/>
              <a:t>İndexler</a:t>
            </a:r>
            <a:r>
              <a:rPr lang="tr-TR" dirty="0"/>
              <a:t> Nedir ?</a:t>
            </a:r>
          </a:p>
        </p:txBody>
      </p:sp>
      <p:sp>
        <p:nvSpPr>
          <p:cNvPr id="3" name="İçerik Yer Tutucusu 2">
            <a:extLst>
              <a:ext uri="{FF2B5EF4-FFF2-40B4-BE49-F238E27FC236}">
                <a16:creationId xmlns:a16="http://schemas.microsoft.com/office/drawing/2014/main" id="{7BB5EB05-F007-918B-6D7B-E2AF33B15639}"/>
              </a:ext>
            </a:extLst>
          </p:cNvPr>
          <p:cNvSpPr>
            <a:spLocks noGrp="1"/>
          </p:cNvSpPr>
          <p:nvPr>
            <p:ph idx="1"/>
          </p:nvPr>
        </p:nvSpPr>
        <p:spPr/>
        <p:txBody>
          <a:bodyPr/>
          <a:lstStyle/>
          <a:p>
            <a:r>
              <a:rPr lang="tr-TR" dirty="0"/>
              <a:t>CREATE</a:t>
            </a:r>
            <a:r>
              <a:rPr lang="en-US" dirty="0"/>
              <a:t> index </a:t>
            </a:r>
            <a:r>
              <a:rPr lang="en-US" dirty="0" err="1"/>
              <a:t>code_used_index</a:t>
            </a:r>
            <a:r>
              <a:rPr lang="en-US" dirty="0"/>
              <a:t> on </a:t>
            </a:r>
            <a:r>
              <a:rPr lang="tr-TR" dirty="0"/>
              <a:t>ACTIVITY</a:t>
            </a:r>
            <a:r>
              <a:rPr lang="en-US" dirty="0"/>
              <a:t> (</a:t>
            </a:r>
            <a:r>
              <a:rPr lang="en-US" dirty="0" err="1"/>
              <a:t>code_used</a:t>
            </a:r>
            <a:r>
              <a:rPr lang="en-US" dirty="0"/>
              <a:t>);</a:t>
            </a:r>
            <a:endParaRPr lang="tr-TR" dirty="0"/>
          </a:p>
          <a:p>
            <a:endParaRPr lang="tr-TR" dirty="0"/>
          </a:p>
          <a:p>
            <a:r>
              <a:rPr lang="en-US" dirty="0"/>
              <a:t>select </a:t>
            </a:r>
            <a:r>
              <a:rPr lang="tr-TR" dirty="0"/>
              <a:t> </a:t>
            </a:r>
            <a:r>
              <a:rPr lang="en-US" dirty="0"/>
              <a:t>*</a:t>
            </a:r>
            <a:r>
              <a:rPr lang="tr-TR" dirty="0"/>
              <a:t> </a:t>
            </a:r>
            <a:r>
              <a:rPr lang="en-US" dirty="0"/>
              <a:t> from activity where </a:t>
            </a:r>
            <a:r>
              <a:rPr lang="en-US" dirty="0" err="1"/>
              <a:t>code_used</a:t>
            </a:r>
            <a:r>
              <a:rPr lang="en-US" dirty="0"/>
              <a:t> = '5599';</a:t>
            </a:r>
            <a:endParaRPr lang="tr-TR" dirty="0"/>
          </a:p>
        </p:txBody>
      </p:sp>
    </p:spTree>
    <p:extLst>
      <p:ext uri="{BB962C8B-B14F-4D97-AF65-F5344CB8AC3E}">
        <p14:creationId xmlns:p14="http://schemas.microsoft.com/office/powerpoint/2010/main" val="1386671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4F95767-D76D-94DE-34EC-618DA9AEED27}"/>
              </a:ext>
            </a:extLst>
          </p:cNvPr>
          <p:cNvSpPr>
            <a:spLocks noGrp="1"/>
          </p:cNvSpPr>
          <p:nvPr>
            <p:ph type="title"/>
          </p:nvPr>
        </p:nvSpPr>
        <p:spPr/>
        <p:txBody>
          <a:bodyPr/>
          <a:lstStyle/>
          <a:p>
            <a:r>
              <a:rPr lang="tr-TR" dirty="0" err="1"/>
              <a:t>Composite</a:t>
            </a:r>
            <a:r>
              <a:rPr lang="tr-TR" dirty="0"/>
              <a:t> </a:t>
            </a:r>
            <a:r>
              <a:rPr lang="tr-TR" dirty="0" err="1"/>
              <a:t>Partition</a:t>
            </a:r>
            <a:endParaRPr lang="tr-TR" dirty="0"/>
          </a:p>
        </p:txBody>
      </p:sp>
      <p:sp>
        <p:nvSpPr>
          <p:cNvPr id="3" name="İçerik Yer Tutucusu 2">
            <a:extLst>
              <a:ext uri="{FF2B5EF4-FFF2-40B4-BE49-F238E27FC236}">
                <a16:creationId xmlns:a16="http://schemas.microsoft.com/office/drawing/2014/main" id="{4F56D5A3-CFF4-2768-9457-C0C4942D1DE7}"/>
              </a:ext>
            </a:extLst>
          </p:cNvPr>
          <p:cNvSpPr>
            <a:spLocks noGrp="1"/>
          </p:cNvSpPr>
          <p:nvPr>
            <p:ph idx="1"/>
          </p:nvPr>
        </p:nvSpPr>
        <p:spPr/>
        <p:txBody>
          <a:bodyPr/>
          <a:lstStyle/>
          <a:p>
            <a:r>
              <a:rPr lang="tr-TR" dirty="0" err="1"/>
              <a:t>Composite</a:t>
            </a:r>
            <a:r>
              <a:rPr lang="tr-TR" dirty="0"/>
              <a:t> </a:t>
            </a:r>
            <a:r>
              <a:rPr lang="tr-TR" dirty="0" err="1"/>
              <a:t>Partition</a:t>
            </a:r>
            <a:r>
              <a:rPr lang="tr-TR" dirty="0"/>
              <a:t> </a:t>
            </a:r>
            <a:r>
              <a:rPr lang="tr-TR" dirty="0" err="1"/>
              <a:t>Key</a:t>
            </a:r>
            <a:r>
              <a:rPr lang="tr-TR" dirty="0"/>
              <a:t> bir </a:t>
            </a:r>
            <a:r>
              <a:rPr lang="tr-TR" dirty="0" err="1"/>
              <a:t>partition</a:t>
            </a:r>
            <a:r>
              <a:rPr lang="tr-TR" dirty="0"/>
              <a:t> </a:t>
            </a:r>
            <a:r>
              <a:rPr lang="tr-TR" dirty="0" err="1"/>
              <a:t>keyin</a:t>
            </a:r>
            <a:r>
              <a:rPr lang="tr-TR" dirty="0"/>
              <a:t> birden fazla sütunda olmasıdır</a:t>
            </a:r>
          </a:p>
        </p:txBody>
      </p:sp>
      <p:pic>
        <p:nvPicPr>
          <p:cNvPr id="5" name="Resim 4">
            <a:extLst>
              <a:ext uri="{FF2B5EF4-FFF2-40B4-BE49-F238E27FC236}">
                <a16:creationId xmlns:a16="http://schemas.microsoft.com/office/drawing/2014/main" id="{0805CDBD-5F3B-41DE-40F8-1A96A2BE2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625" y="3145543"/>
            <a:ext cx="6399322" cy="3090612"/>
          </a:xfrm>
          <a:prstGeom prst="rect">
            <a:avLst/>
          </a:prstGeom>
        </p:spPr>
      </p:pic>
    </p:spTree>
    <p:extLst>
      <p:ext uri="{BB962C8B-B14F-4D97-AF65-F5344CB8AC3E}">
        <p14:creationId xmlns:p14="http://schemas.microsoft.com/office/powerpoint/2010/main" val="353871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7BDF8E-DFED-C43D-3E22-6AB20F67B707}"/>
              </a:ext>
            </a:extLst>
          </p:cNvPr>
          <p:cNvSpPr>
            <a:spLocks noGrp="1"/>
          </p:cNvSpPr>
          <p:nvPr>
            <p:ph type="title"/>
          </p:nvPr>
        </p:nvSpPr>
        <p:spPr/>
        <p:txBody>
          <a:bodyPr/>
          <a:lstStyle/>
          <a:p>
            <a:r>
              <a:rPr lang="tr-TR" dirty="0" err="1"/>
              <a:t>Composite</a:t>
            </a:r>
            <a:r>
              <a:rPr lang="tr-TR" dirty="0"/>
              <a:t> </a:t>
            </a:r>
            <a:r>
              <a:rPr lang="tr-TR" dirty="0" err="1"/>
              <a:t>Partition</a:t>
            </a:r>
            <a:endParaRPr lang="tr-TR" dirty="0"/>
          </a:p>
        </p:txBody>
      </p:sp>
      <p:sp>
        <p:nvSpPr>
          <p:cNvPr id="3" name="İçerik Yer Tutucusu 2">
            <a:extLst>
              <a:ext uri="{FF2B5EF4-FFF2-40B4-BE49-F238E27FC236}">
                <a16:creationId xmlns:a16="http://schemas.microsoft.com/office/drawing/2014/main" id="{D049F50E-F2DB-7D93-13B5-BF30B4E9F038}"/>
              </a:ext>
            </a:extLst>
          </p:cNvPr>
          <p:cNvSpPr>
            <a:spLocks noGrp="1"/>
          </p:cNvSpPr>
          <p:nvPr>
            <p:ph idx="1"/>
          </p:nvPr>
        </p:nvSpPr>
        <p:spPr/>
        <p:txBody>
          <a:bodyPr>
            <a:normAutofit/>
          </a:bodyPr>
          <a:lstStyle/>
          <a:p>
            <a:r>
              <a:rPr lang="en-US" sz="2800" b="1" dirty="0"/>
              <a:t>COPY location (</a:t>
            </a:r>
            <a:r>
              <a:rPr lang="en-US" sz="2800" b="1" dirty="0" err="1"/>
              <a:t>vehicle_id</a:t>
            </a:r>
            <a:r>
              <a:rPr lang="en-US" sz="2800" b="1" dirty="0"/>
              <a:t>, date, time, latitude, longitude) FROM '/home/vm1/Desktop/Files/Chapter 8/coordinates.csv' WITH header = true AND delimiter = '|';</a:t>
            </a:r>
          </a:p>
          <a:p>
            <a:endParaRPr lang="tr-TR" sz="2800" b="1" dirty="0"/>
          </a:p>
          <a:p>
            <a:r>
              <a:rPr lang="tr-TR" sz="2800" b="1" dirty="0"/>
              <a:t>Select * </a:t>
            </a:r>
            <a:r>
              <a:rPr lang="tr-TR" sz="2800" b="1" dirty="0" err="1"/>
              <a:t>from</a:t>
            </a:r>
            <a:r>
              <a:rPr lang="tr-TR" sz="2800" b="1" dirty="0"/>
              <a:t> </a:t>
            </a:r>
            <a:r>
              <a:rPr lang="tr-TR" sz="2800" b="1" dirty="0" err="1"/>
              <a:t>location</a:t>
            </a:r>
            <a:r>
              <a:rPr lang="tr-TR" sz="2800" b="1" dirty="0"/>
              <a:t> limit 3</a:t>
            </a:r>
          </a:p>
        </p:txBody>
      </p:sp>
    </p:spTree>
    <p:extLst>
      <p:ext uri="{BB962C8B-B14F-4D97-AF65-F5344CB8AC3E}">
        <p14:creationId xmlns:p14="http://schemas.microsoft.com/office/powerpoint/2010/main" val="32100596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A8003F-560D-5291-E1B5-82DFE8A7EFB9}"/>
              </a:ext>
            </a:extLst>
          </p:cNvPr>
          <p:cNvSpPr>
            <a:spLocks noGrp="1"/>
          </p:cNvSpPr>
          <p:nvPr>
            <p:ph type="title"/>
          </p:nvPr>
        </p:nvSpPr>
        <p:spPr/>
        <p:txBody>
          <a:bodyPr/>
          <a:lstStyle/>
          <a:p>
            <a:r>
              <a:rPr lang="tr-TR" dirty="0" err="1"/>
              <a:t>Composite</a:t>
            </a:r>
            <a:r>
              <a:rPr lang="tr-TR" dirty="0"/>
              <a:t> </a:t>
            </a:r>
            <a:r>
              <a:rPr lang="tr-TR" dirty="0" err="1"/>
              <a:t>Partition</a:t>
            </a:r>
            <a:endParaRPr lang="tr-TR" dirty="0"/>
          </a:p>
        </p:txBody>
      </p:sp>
      <p:sp>
        <p:nvSpPr>
          <p:cNvPr id="3" name="İçerik Yer Tutucusu 2">
            <a:extLst>
              <a:ext uri="{FF2B5EF4-FFF2-40B4-BE49-F238E27FC236}">
                <a16:creationId xmlns:a16="http://schemas.microsoft.com/office/drawing/2014/main" id="{AC096524-C82C-8984-69ED-49864006A784}"/>
              </a:ext>
            </a:extLst>
          </p:cNvPr>
          <p:cNvSpPr>
            <a:spLocks noGrp="1"/>
          </p:cNvSpPr>
          <p:nvPr>
            <p:ph idx="1"/>
          </p:nvPr>
        </p:nvSpPr>
        <p:spPr/>
        <p:txBody>
          <a:bodyPr/>
          <a:lstStyle/>
          <a:p>
            <a:r>
              <a:rPr lang="tr-TR" dirty="0"/>
              <a:t>bin/</a:t>
            </a:r>
            <a:r>
              <a:rPr lang="tr-TR" dirty="0" err="1"/>
              <a:t>cassandra</a:t>
            </a:r>
            <a:r>
              <a:rPr lang="tr-TR" dirty="0"/>
              <a:t>-cli komutunu çalıştıralım</a:t>
            </a:r>
          </a:p>
          <a:p>
            <a:r>
              <a:rPr lang="tr-TR" dirty="0" err="1"/>
              <a:t>Use</a:t>
            </a:r>
            <a:r>
              <a:rPr lang="tr-TR" dirty="0"/>
              <a:t> </a:t>
            </a:r>
            <a:r>
              <a:rPr lang="tr-TR" dirty="0" err="1"/>
              <a:t>arac_takibi</a:t>
            </a:r>
            <a:r>
              <a:rPr lang="tr-TR" dirty="0"/>
              <a:t>;</a:t>
            </a:r>
          </a:p>
          <a:p>
            <a:r>
              <a:rPr lang="tr-TR" dirty="0" err="1"/>
              <a:t>List</a:t>
            </a:r>
            <a:r>
              <a:rPr lang="tr-TR" dirty="0"/>
              <a:t> </a:t>
            </a:r>
            <a:r>
              <a:rPr lang="tr-TR" dirty="0" err="1"/>
              <a:t>arac_takibi</a:t>
            </a:r>
            <a:r>
              <a:rPr lang="tr-TR" dirty="0"/>
              <a:t>;</a:t>
            </a:r>
          </a:p>
        </p:txBody>
      </p:sp>
    </p:spTree>
    <p:extLst>
      <p:ext uri="{BB962C8B-B14F-4D97-AF65-F5344CB8AC3E}">
        <p14:creationId xmlns:p14="http://schemas.microsoft.com/office/powerpoint/2010/main" val="32833600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ACBF8C-637A-BA32-31D2-1BEDCEF0C940}"/>
              </a:ext>
            </a:extLst>
          </p:cNvPr>
          <p:cNvSpPr>
            <a:spLocks noGrp="1"/>
          </p:cNvSpPr>
          <p:nvPr>
            <p:ph type="title"/>
          </p:nvPr>
        </p:nvSpPr>
        <p:spPr/>
        <p:txBody>
          <a:bodyPr/>
          <a:lstStyle/>
          <a:p>
            <a:r>
              <a:rPr lang="tr-TR" dirty="0"/>
              <a:t>Uygulama Oluşturma</a:t>
            </a:r>
          </a:p>
        </p:txBody>
      </p:sp>
      <p:sp>
        <p:nvSpPr>
          <p:cNvPr id="3" name="İçerik Yer Tutucusu 2">
            <a:extLst>
              <a:ext uri="{FF2B5EF4-FFF2-40B4-BE49-F238E27FC236}">
                <a16:creationId xmlns:a16="http://schemas.microsoft.com/office/drawing/2014/main" id="{964428FA-0B66-4250-58B8-3DD7F9BC3420}"/>
              </a:ext>
            </a:extLst>
          </p:cNvPr>
          <p:cNvSpPr>
            <a:spLocks noGrp="1"/>
          </p:cNvSpPr>
          <p:nvPr>
            <p:ph idx="1"/>
          </p:nvPr>
        </p:nvSpPr>
        <p:spPr/>
        <p:txBody>
          <a:bodyPr/>
          <a:lstStyle/>
          <a:p>
            <a:r>
              <a:rPr lang="tr-TR" dirty="0"/>
              <a:t>Uygulamamız için kullanmamız gerekenler</a:t>
            </a:r>
          </a:p>
          <a:p>
            <a:r>
              <a:rPr lang="tr-TR" dirty="0" err="1"/>
              <a:t>Eclipse</a:t>
            </a:r>
            <a:endParaRPr lang="tr-TR" dirty="0"/>
          </a:p>
          <a:p>
            <a:r>
              <a:rPr lang="tr-TR" dirty="0"/>
              <a:t>JDK</a:t>
            </a:r>
          </a:p>
          <a:p>
            <a:r>
              <a:rPr lang="tr-TR" dirty="0"/>
              <a:t>Apache </a:t>
            </a:r>
            <a:r>
              <a:rPr lang="tr-TR" dirty="0" err="1"/>
              <a:t>Maven</a:t>
            </a:r>
            <a:endParaRPr lang="tr-TR" dirty="0"/>
          </a:p>
          <a:p>
            <a:r>
              <a:rPr lang="tr-TR" dirty="0" err="1"/>
              <a:t>Tomcat</a:t>
            </a:r>
            <a:endParaRPr lang="tr-TR" dirty="0"/>
          </a:p>
        </p:txBody>
      </p:sp>
    </p:spTree>
    <p:extLst>
      <p:ext uri="{BB962C8B-B14F-4D97-AF65-F5344CB8AC3E}">
        <p14:creationId xmlns:p14="http://schemas.microsoft.com/office/powerpoint/2010/main" val="3026211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6B046-7BB2-B0A3-3540-4D14585E6E22}"/>
              </a:ext>
            </a:extLst>
          </p:cNvPr>
          <p:cNvSpPr>
            <a:spLocks noGrp="1"/>
          </p:cNvSpPr>
          <p:nvPr>
            <p:ph type="title"/>
          </p:nvPr>
        </p:nvSpPr>
        <p:spPr/>
        <p:txBody>
          <a:bodyPr/>
          <a:lstStyle/>
          <a:p>
            <a:r>
              <a:rPr lang="tr-TR" dirty="0" err="1"/>
              <a:t>Cassandra’da</a:t>
            </a:r>
            <a:r>
              <a:rPr lang="tr-TR" dirty="0"/>
              <a:t> İzinler</a:t>
            </a:r>
          </a:p>
        </p:txBody>
      </p:sp>
      <p:sp>
        <p:nvSpPr>
          <p:cNvPr id="3" name="İçerik Yer Tutucusu 2">
            <a:extLst>
              <a:ext uri="{FF2B5EF4-FFF2-40B4-BE49-F238E27FC236}">
                <a16:creationId xmlns:a16="http://schemas.microsoft.com/office/drawing/2014/main" id="{6C24CD5F-7688-47BC-A264-3834B825FA44}"/>
              </a:ext>
            </a:extLst>
          </p:cNvPr>
          <p:cNvSpPr>
            <a:spLocks noGrp="1"/>
          </p:cNvSpPr>
          <p:nvPr>
            <p:ph idx="1"/>
          </p:nvPr>
        </p:nvSpPr>
        <p:spPr/>
        <p:txBody>
          <a:bodyPr/>
          <a:lstStyle/>
          <a:p>
            <a:r>
              <a:rPr lang="tr-TR" b="1" dirty="0" err="1"/>
              <a:t>sudo</a:t>
            </a:r>
            <a:r>
              <a:rPr lang="tr-TR" b="1" dirty="0"/>
              <a:t> </a:t>
            </a:r>
            <a:r>
              <a:rPr lang="tr-TR" b="1" dirty="0" err="1"/>
              <a:t>mkdir</a:t>
            </a:r>
            <a:r>
              <a:rPr lang="tr-TR" b="1" dirty="0"/>
              <a:t> /var/</a:t>
            </a:r>
            <a:r>
              <a:rPr lang="tr-TR" b="1" dirty="0" err="1"/>
              <a:t>lib</a:t>
            </a:r>
            <a:r>
              <a:rPr lang="tr-TR" b="1" dirty="0"/>
              <a:t>/</a:t>
            </a:r>
            <a:r>
              <a:rPr lang="tr-TR" b="1" dirty="0" err="1"/>
              <a:t>cassandra</a:t>
            </a:r>
            <a:endParaRPr lang="tr-TR" b="1" dirty="0"/>
          </a:p>
          <a:p>
            <a:r>
              <a:rPr lang="tr-TR" b="1" dirty="0" err="1"/>
              <a:t>sudo</a:t>
            </a:r>
            <a:r>
              <a:rPr lang="tr-TR" b="1" dirty="0"/>
              <a:t> </a:t>
            </a:r>
            <a:r>
              <a:rPr lang="tr-TR" b="1" dirty="0" err="1"/>
              <a:t>mkdir</a:t>
            </a:r>
            <a:r>
              <a:rPr lang="tr-TR" b="1" dirty="0"/>
              <a:t> /var/log/</a:t>
            </a:r>
            <a:r>
              <a:rPr lang="tr-TR" b="1" dirty="0" err="1"/>
              <a:t>cassandra</a:t>
            </a:r>
            <a:endParaRPr lang="tr-TR" b="1" dirty="0"/>
          </a:p>
          <a:p>
            <a:endParaRPr lang="tr-TR" b="1" dirty="0"/>
          </a:p>
          <a:p>
            <a:r>
              <a:rPr lang="tr-TR" b="1" dirty="0" err="1"/>
              <a:t>sudo</a:t>
            </a:r>
            <a:r>
              <a:rPr lang="tr-TR" b="1" dirty="0"/>
              <a:t> </a:t>
            </a:r>
            <a:r>
              <a:rPr lang="tr-TR" b="1" dirty="0" err="1"/>
              <a:t>chown</a:t>
            </a:r>
            <a:r>
              <a:rPr lang="tr-TR" b="1" dirty="0"/>
              <a:t> –R $USER:$GROUP /var/</a:t>
            </a:r>
            <a:r>
              <a:rPr lang="tr-TR" b="1" dirty="0" err="1"/>
              <a:t>lib</a:t>
            </a:r>
            <a:r>
              <a:rPr lang="tr-TR" b="1" dirty="0"/>
              <a:t>/</a:t>
            </a:r>
            <a:r>
              <a:rPr lang="tr-TR" b="1" dirty="0" err="1"/>
              <a:t>cassandra</a:t>
            </a:r>
            <a:endParaRPr lang="tr-TR" b="1" dirty="0"/>
          </a:p>
          <a:p>
            <a:r>
              <a:rPr lang="tr-TR" b="1" dirty="0" err="1"/>
              <a:t>sudo</a:t>
            </a:r>
            <a:r>
              <a:rPr lang="tr-TR" b="1" dirty="0"/>
              <a:t> </a:t>
            </a:r>
            <a:r>
              <a:rPr lang="tr-TR" b="1" dirty="0" err="1"/>
              <a:t>chown</a:t>
            </a:r>
            <a:r>
              <a:rPr lang="tr-TR" b="1" dirty="0"/>
              <a:t> –R $USER:$GROUP /var/log/</a:t>
            </a:r>
            <a:r>
              <a:rPr lang="tr-TR" b="1" dirty="0" err="1"/>
              <a:t>cassandra</a:t>
            </a:r>
            <a:endParaRPr lang="tr-TR" b="1" dirty="0"/>
          </a:p>
          <a:p>
            <a:pPr marL="0" indent="0">
              <a:buNone/>
            </a:pPr>
            <a:endParaRPr lang="tr-TR" dirty="0"/>
          </a:p>
          <a:p>
            <a:endParaRPr lang="tr-TR" dirty="0"/>
          </a:p>
        </p:txBody>
      </p:sp>
    </p:spTree>
    <p:extLst>
      <p:ext uri="{BB962C8B-B14F-4D97-AF65-F5344CB8AC3E}">
        <p14:creationId xmlns:p14="http://schemas.microsoft.com/office/powerpoint/2010/main" val="1463465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37F479-51A5-ACA7-C4A3-7836D4F28116}"/>
              </a:ext>
            </a:extLst>
          </p:cNvPr>
          <p:cNvSpPr>
            <a:spLocks noGrp="1"/>
          </p:cNvSpPr>
          <p:nvPr>
            <p:ph type="title"/>
          </p:nvPr>
        </p:nvSpPr>
        <p:spPr/>
        <p:txBody>
          <a:bodyPr/>
          <a:lstStyle/>
          <a:p>
            <a:r>
              <a:rPr lang="tr-TR" dirty="0"/>
              <a:t>Uygulama Oluşturma</a:t>
            </a:r>
          </a:p>
        </p:txBody>
      </p:sp>
      <p:sp>
        <p:nvSpPr>
          <p:cNvPr id="3" name="İçerik Yer Tutucusu 2">
            <a:extLst>
              <a:ext uri="{FF2B5EF4-FFF2-40B4-BE49-F238E27FC236}">
                <a16:creationId xmlns:a16="http://schemas.microsoft.com/office/drawing/2014/main" id="{19DC231D-BA65-807C-59BD-86FA05581DAF}"/>
              </a:ext>
            </a:extLst>
          </p:cNvPr>
          <p:cNvSpPr>
            <a:spLocks noGrp="1"/>
          </p:cNvSpPr>
          <p:nvPr>
            <p:ph idx="1"/>
          </p:nvPr>
        </p:nvSpPr>
        <p:spPr/>
        <p:txBody>
          <a:bodyPr/>
          <a:lstStyle/>
          <a:p>
            <a:r>
              <a:rPr lang="tr-TR" dirty="0"/>
              <a:t>Yeni bir terminal açalım</a:t>
            </a:r>
          </a:p>
          <a:p>
            <a:r>
              <a:rPr lang="tr-TR" b="1" dirty="0" err="1"/>
              <a:t>javac</a:t>
            </a:r>
            <a:r>
              <a:rPr lang="tr-TR" b="1" dirty="0"/>
              <a:t> –</a:t>
            </a:r>
            <a:r>
              <a:rPr lang="tr-TR" b="1" dirty="0" err="1"/>
              <a:t>version</a:t>
            </a:r>
            <a:r>
              <a:rPr lang="tr-TR" b="1" dirty="0"/>
              <a:t> </a:t>
            </a:r>
            <a:r>
              <a:rPr lang="tr-TR" dirty="0"/>
              <a:t>ile </a:t>
            </a:r>
            <a:r>
              <a:rPr lang="tr-TR" dirty="0" err="1"/>
              <a:t>jdk</a:t>
            </a:r>
            <a:r>
              <a:rPr lang="tr-TR" dirty="0"/>
              <a:t> </a:t>
            </a:r>
            <a:r>
              <a:rPr lang="tr-TR" dirty="0" err="1"/>
              <a:t>nin</a:t>
            </a:r>
            <a:r>
              <a:rPr lang="tr-TR" dirty="0"/>
              <a:t> yüklü olup olmadığını kontrol edelim </a:t>
            </a:r>
          </a:p>
          <a:p>
            <a:r>
              <a:rPr lang="tr-TR" dirty="0" err="1"/>
              <a:t>Ls</a:t>
            </a:r>
            <a:r>
              <a:rPr lang="tr-TR" dirty="0"/>
              <a:t> ile </a:t>
            </a:r>
            <a:r>
              <a:rPr lang="tr-TR" dirty="0" err="1"/>
              <a:t>eclipse</a:t>
            </a:r>
            <a:r>
              <a:rPr lang="tr-TR" dirty="0"/>
              <a:t> yüklü olup olmadığını kontrol edelim</a:t>
            </a:r>
          </a:p>
          <a:p>
            <a:r>
              <a:rPr lang="tr-TR" dirty="0" err="1"/>
              <a:t>eclipse</a:t>
            </a:r>
            <a:r>
              <a:rPr lang="tr-TR" dirty="0"/>
              <a:t>/</a:t>
            </a:r>
            <a:r>
              <a:rPr lang="tr-TR" dirty="0" err="1"/>
              <a:t>eclipse</a:t>
            </a:r>
            <a:r>
              <a:rPr lang="tr-TR" dirty="0"/>
              <a:t> ile </a:t>
            </a:r>
            <a:r>
              <a:rPr lang="tr-TR" dirty="0" err="1"/>
              <a:t>Eclipse</a:t>
            </a:r>
            <a:r>
              <a:rPr lang="tr-TR" dirty="0"/>
              <a:t> </a:t>
            </a:r>
            <a:r>
              <a:rPr lang="tr-TR" dirty="0" err="1"/>
              <a:t>IDE’sini</a:t>
            </a:r>
            <a:r>
              <a:rPr lang="tr-TR" dirty="0"/>
              <a:t> açalım</a:t>
            </a:r>
          </a:p>
          <a:p>
            <a:r>
              <a:rPr lang="tr-TR" dirty="0"/>
              <a:t>File -&gt; New -&gt; </a:t>
            </a:r>
            <a:r>
              <a:rPr lang="tr-TR" dirty="0" err="1"/>
              <a:t>Dynamic</a:t>
            </a:r>
            <a:r>
              <a:rPr lang="tr-TR" dirty="0"/>
              <a:t> Web Project ile yeni bir proje oluşturalım</a:t>
            </a:r>
          </a:p>
          <a:p>
            <a:r>
              <a:rPr lang="tr-TR" dirty="0"/>
              <a:t>Proje adını araç takibi yapalım</a:t>
            </a:r>
          </a:p>
          <a:p>
            <a:r>
              <a:rPr lang="tr-TR" dirty="0"/>
              <a:t>Web.xml kutucuğunu işaretleyip bitirelim</a:t>
            </a:r>
          </a:p>
        </p:txBody>
      </p:sp>
    </p:spTree>
    <p:extLst>
      <p:ext uri="{BB962C8B-B14F-4D97-AF65-F5344CB8AC3E}">
        <p14:creationId xmlns:p14="http://schemas.microsoft.com/office/powerpoint/2010/main" val="1368532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F17A84-0114-88B4-959A-EBEBE3D627F2}"/>
              </a:ext>
            </a:extLst>
          </p:cNvPr>
          <p:cNvSpPr>
            <a:spLocks noGrp="1"/>
          </p:cNvSpPr>
          <p:nvPr>
            <p:ph type="title"/>
          </p:nvPr>
        </p:nvSpPr>
        <p:spPr/>
        <p:txBody>
          <a:bodyPr/>
          <a:lstStyle/>
          <a:p>
            <a:r>
              <a:rPr lang="tr-TR" dirty="0"/>
              <a:t>Uygulama Oluşturma</a:t>
            </a:r>
          </a:p>
        </p:txBody>
      </p:sp>
      <p:sp>
        <p:nvSpPr>
          <p:cNvPr id="3" name="İçerik Yer Tutucusu 2">
            <a:extLst>
              <a:ext uri="{FF2B5EF4-FFF2-40B4-BE49-F238E27FC236}">
                <a16:creationId xmlns:a16="http://schemas.microsoft.com/office/drawing/2014/main" id="{9486C354-5AFC-5C5F-40BA-237E09D8CD54}"/>
              </a:ext>
            </a:extLst>
          </p:cNvPr>
          <p:cNvSpPr>
            <a:spLocks noGrp="1"/>
          </p:cNvSpPr>
          <p:nvPr>
            <p:ph idx="1"/>
          </p:nvPr>
        </p:nvSpPr>
        <p:spPr>
          <a:xfrm>
            <a:off x="1173384" y="2228746"/>
            <a:ext cx="8825659" cy="3416300"/>
          </a:xfrm>
        </p:spPr>
        <p:txBody>
          <a:bodyPr/>
          <a:lstStyle/>
          <a:p>
            <a:r>
              <a:rPr lang="tr-TR" dirty="0" err="1"/>
              <a:t>Src</a:t>
            </a:r>
            <a:r>
              <a:rPr lang="tr-TR" dirty="0"/>
              <a:t> -&gt; </a:t>
            </a:r>
            <a:r>
              <a:rPr lang="tr-TR" dirty="0" err="1"/>
              <a:t>new</a:t>
            </a:r>
            <a:r>
              <a:rPr lang="tr-TR" dirty="0"/>
              <a:t> -&gt; </a:t>
            </a:r>
            <a:r>
              <a:rPr lang="tr-TR" dirty="0" err="1"/>
              <a:t>servlet</a:t>
            </a:r>
            <a:endParaRPr lang="tr-TR" dirty="0"/>
          </a:p>
          <a:p>
            <a:r>
              <a:rPr lang="tr-TR" dirty="0" err="1"/>
              <a:t>Servlet</a:t>
            </a:r>
            <a:r>
              <a:rPr lang="tr-TR" dirty="0"/>
              <a:t> paketi ile sunucu işlemleri gerçekleşecektir</a:t>
            </a:r>
          </a:p>
        </p:txBody>
      </p:sp>
      <p:pic>
        <p:nvPicPr>
          <p:cNvPr id="5" name="Resim 4">
            <a:extLst>
              <a:ext uri="{FF2B5EF4-FFF2-40B4-BE49-F238E27FC236}">
                <a16:creationId xmlns:a16="http://schemas.microsoft.com/office/drawing/2014/main" id="{43D67B4C-2EAD-92F7-272A-D3D38D389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384" y="3088756"/>
            <a:ext cx="4587590" cy="3577272"/>
          </a:xfrm>
          <a:prstGeom prst="rect">
            <a:avLst/>
          </a:prstGeom>
        </p:spPr>
      </p:pic>
    </p:spTree>
    <p:extLst>
      <p:ext uri="{BB962C8B-B14F-4D97-AF65-F5344CB8AC3E}">
        <p14:creationId xmlns:p14="http://schemas.microsoft.com/office/powerpoint/2010/main" val="3974015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403DC6-8AF1-4D2A-7FDD-2581D85161E2}"/>
              </a:ext>
            </a:extLst>
          </p:cNvPr>
          <p:cNvSpPr>
            <a:spLocks noGrp="1"/>
          </p:cNvSpPr>
          <p:nvPr>
            <p:ph type="title"/>
          </p:nvPr>
        </p:nvSpPr>
        <p:spPr/>
        <p:txBody>
          <a:bodyPr/>
          <a:lstStyle/>
          <a:p>
            <a:r>
              <a:rPr lang="tr-TR" dirty="0"/>
              <a:t>Uygulama Oluşturma</a:t>
            </a:r>
          </a:p>
        </p:txBody>
      </p:sp>
      <p:sp>
        <p:nvSpPr>
          <p:cNvPr id="3" name="İçerik Yer Tutucusu 2">
            <a:extLst>
              <a:ext uri="{FF2B5EF4-FFF2-40B4-BE49-F238E27FC236}">
                <a16:creationId xmlns:a16="http://schemas.microsoft.com/office/drawing/2014/main" id="{D6C950E6-69B9-3C55-047D-985BB18ABC0E}"/>
              </a:ext>
            </a:extLst>
          </p:cNvPr>
          <p:cNvSpPr>
            <a:spLocks noGrp="1"/>
          </p:cNvSpPr>
          <p:nvPr>
            <p:ph idx="1"/>
          </p:nvPr>
        </p:nvSpPr>
        <p:spPr>
          <a:xfrm>
            <a:off x="2234246" y="2618491"/>
            <a:ext cx="8825659" cy="3416300"/>
          </a:xfrm>
        </p:spPr>
        <p:txBody>
          <a:bodyPr/>
          <a:lstStyle/>
          <a:p>
            <a:pPr marL="0" indent="0">
              <a:buNone/>
            </a:pPr>
            <a:r>
              <a:rPr lang="tr-TR" dirty="0"/>
              <a:t>url’mizi basit tutmak için </a:t>
            </a:r>
          </a:p>
          <a:p>
            <a:pPr marL="0" indent="0">
              <a:buNone/>
            </a:pPr>
            <a:r>
              <a:rPr lang="tr-TR" dirty="0"/>
              <a:t>yeniden adlandıralım</a:t>
            </a:r>
          </a:p>
        </p:txBody>
      </p:sp>
      <p:pic>
        <p:nvPicPr>
          <p:cNvPr id="9" name="Resim 8">
            <a:extLst>
              <a:ext uri="{FF2B5EF4-FFF2-40B4-BE49-F238E27FC236}">
                <a16:creationId xmlns:a16="http://schemas.microsoft.com/office/drawing/2014/main" id="{EF33EC29-700E-B04A-7D9F-39861E02A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710" y="2383436"/>
            <a:ext cx="4474378" cy="4182412"/>
          </a:xfrm>
          <a:prstGeom prst="rect">
            <a:avLst/>
          </a:prstGeom>
        </p:spPr>
      </p:pic>
    </p:spTree>
    <p:extLst>
      <p:ext uri="{BB962C8B-B14F-4D97-AF65-F5344CB8AC3E}">
        <p14:creationId xmlns:p14="http://schemas.microsoft.com/office/powerpoint/2010/main" val="2794606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5E06D-8A65-D4D2-5824-5D50AC654F23}"/>
              </a:ext>
            </a:extLst>
          </p:cNvPr>
          <p:cNvSpPr>
            <a:spLocks noGrp="1"/>
          </p:cNvSpPr>
          <p:nvPr>
            <p:ph type="title"/>
          </p:nvPr>
        </p:nvSpPr>
        <p:spPr/>
        <p:txBody>
          <a:bodyPr/>
          <a:lstStyle/>
          <a:p>
            <a:r>
              <a:rPr lang="tr-TR" dirty="0"/>
              <a:t>Uygulama Oluşturma</a:t>
            </a:r>
          </a:p>
        </p:txBody>
      </p:sp>
      <p:sp>
        <p:nvSpPr>
          <p:cNvPr id="3" name="İçerik Yer Tutucusu 2">
            <a:extLst>
              <a:ext uri="{FF2B5EF4-FFF2-40B4-BE49-F238E27FC236}">
                <a16:creationId xmlns:a16="http://schemas.microsoft.com/office/drawing/2014/main" id="{91D2AC57-3F97-D3FF-335B-F657E6C59998}"/>
              </a:ext>
            </a:extLst>
          </p:cNvPr>
          <p:cNvSpPr>
            <a:spLocks noGrp="1"/>
          </p:cNvSpPr>
          <p:nvPr>
            <p:ph idx="1"/>
          </p:nvPr>
        </p:nvSpPr>
        <p:spPr/>
        <p:txBody>
          <a:bodyPr/>
          <a:lstStyle/>
          <a:p>
            <a:r>
              <a:rPr lang="tr-TR" dirty="0" err="1"/>
              <a:t>Doget</a:t>
            </a:r>
            <a:r>
              <a:rPr lang="tr-TR" dirty="0"/>
              <a:t> </a:t>
            </a:r>
            <a:r>
              <a:rPr lang="tr-TR" dirty="0" err="1"/>
              <a:t>methodunun</a:t>
            </a:r>
            <a:r>
              <a:rPr lang="tr-TR" dirty="0"/>
              <a:t> altına kodlarımızı yazalım</a:t>
            </a:r>
          </a:p>
          <a:p>
            <a:pPr marL="0" indent="0" algn="l">
              <a:buNone/>
            </a:pPr>
            <a:r>
              <a:rPr lang="tr-TR" sz="1800" dirty="0" err="1">
                <a:solidFill>
                  <a:srgbClr val="000000"/>
                </a:solidFill>
                <a:latin typeface="Monospace"/>
              </a:rPr>
              <a:t>PrintWriter</a:t>
            </a:r>
            <a:r>
              <a:rPr lang="tr-TR" sz="1800" dirty="0">
                <a:solidFill>
                  <a:srgbClr val="000000"/>
                </a:solidFill>
                <a:latin typeface="Monospace"/>
              </a:rPr>
              <a:t> </a:t>
            </a:r>
            <a:r>
              <a:rPr lang="tr-TR" sz="1800" dirty="0" err="1">
                <a:solidFill>
                  <a:srgbClr val="000000"/>
                </a:solidFill>
                <a:latin typeface="Monospace"/>
              </a:rPr>
              <a:t>out</a:t>
            </a:r>
            <a:r>
              <a:rPr lang="tr-TR" sz="1800" dirty="0">
                <a:solidFill>
                  <a:srgbClr val="000000"/>
                </a:solidFill>
                <a:latin typeface="Monospace"/>
              </a:rPr>
              <a:t> = </a:t>
            </a:r>
            <a:r>
              <a:rPr lang="tr-TR" sz="1800" dirty="0" err="1">
                <a:solidFill>
                  <a:srgbClr val="000000"/>
                </a:solidFill>
                <a:latin typeface="Monospace"/>
              </a:rPr>
              <a:t>response.getWriter</a:t>
            </a:r>
            <a:r>
              <a:rPr lang="tr-TR" sz="1800" dirty="0">
                <a:solidFill>
                  <a:srgbClr val="000000"/>
                </a:solidFill>
                <a:latin typeface="Monospace"/>
              </a:rPr>
              <a:t>();</a:t>
            </a:r>
          </a:p>
          <a:p>
            <a:pPr marL="0" indent="0" algn="l">
              <a:buNone/>
            </a:pPr>
            <a:r>
              <a:rPr lang="tr-TR" sz="1800" dirty="0" err="1">
                <a:solidFill>
                  <a:srgbClr val="000000"/>
                </a:solidFill>
                <a:latin typeface="Monospace"/>
              </a:rPr>
              <a:t>out.println</a:t>
            </a:r>
            <a:r>
              <a:rPr lang="tr-TR" sz="1800" dirty="0">
                <a:solidFill>
                  <a:srgbClr val="000000"/>
                </a:solidFill>
                <a:latin typeface="Monospace"/>
              </a:rPr>
              <a:t>(</a:t>
            </a:r>
            <a:r>
              <a:rPr lang="tr-TR" sz="1800" dirty="0">
                <a:solidFill>
                  <a:srgbClr val="2A00FF"/>
                </a:solidFill>
                <a:latin typeface="Monospace"/>
              </a:rPr>
              <a:t>"Araç Takibi"</a:t>
            </a:r>
            <a:r>
              <a:rPr lang="tr-TR" sz="1800" dirty="0">
                <a:solidFill>
                  <a:srgbClr val="000000"/>
                </a:solidFill>
                <a:latin typeface="Monospace"/>
              </a:rPr>
              <a:t>);</a:t>
            </a:r>
            <a:endParaRPr lang="tr-TR" dirty="0"/>
          </a:p>
          <a:p>
            <a:r>
              <a:rPr lang="tr-TR" dirty="0"/>
              <a:t>Ardından </a:t>
            </a:r>
            <a:r>
              <a:rPr lang="tr-TR" dirty="0" err="1"/>
              <a:t>serverda</a:t>
            </a:r>
            <a:r>
              <a:rPr lang="tr-TR" dirty="0"/>
              <a:t> çalıştıralım</a:t>
            </a:r>
          </a:p>
          <a:p>
            <a:pPr marL="0" indent="0" algn="l">
              <a:buNone/>
            </a:pPr>
            <a:endParaRPr lang="tr-TR" dirty="0"/>
          </a:p>
        </p:txBody>
      </p:sp>
    </p:spTree>
    <p:extLst>
      <p:ext uri="{BB962C8B-B14F-4D97-AF65-F5344CB8AC3E}">
        <p14:creationId xmlns:p14="http://schemas.microsoft.com/office/powerpoint/2010/main" val="35301315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2C43A4-7468-2419-B9EF-F2C8DAD2E7F1}"/>
              </a:ext>
            </a:extLst>
          </p:cNvPr>
          <p:cNvSpPr>
            <a:spLocks noGrp="1"/>
          </p:cNvSpPr>
          <p:nvPr>
            <p:ph type="title"/>
          </p:nvPr>
        </p:nvSpPr>
        <p:spPr/>
        <p:txBody>
          <a:bodyPr/>
          <a:lstStyle/>
          <a:p>
            <a:r>
              <a:rPr lang="tr-TR" dirty="0"/>
              <a:t>İhtiyacımız Olan </a:t>
            </a:r>
            <a:r>
              <a:rPr lang="tr-TR" dirty="0" err="1"/>
              <a:t>Jar</a:t>
            </a:r>
            <a:r>
              <a:rPr lang="tr-TR" dirty="0"/>
              <a:t> Dosyaları</a:t>
            </a:r>
          </a:p>
        </p:txBody>
      </p:sp>
      <p:sp>
        <p:nvSpPr>
          <p:cNvPr id="3" name="İçerik Yer Tutucusu 2">
            <a:extLst>
              <a:ext uri="{FF2B5EF4-FFF2-40B4-BE49-F238E27FC236}">
                <a16:creationId xmlns:a16="http://schemas.microsoft.com/office/drawing/2014/main" id="{C702FBA2-C707-94AD-4328-D1C8EE09306E}"/>
              </a:ext>
            </a:extLst>
          </p:cNvPr>
          <p:cNvSpPr>
            <a:spLocks noGrp="1"/>
          </p:cNvSpPr>
          <p:nvPr>
            <p:ph idx="1"/>
          </p:nvPr>
        </p:nvSpPr>
        <p:spPr/>
        <p:txBody>
          <a:bodyPr/>
          <a:lstStyle/>
          <a:p>
            <a:r>
              <a:rPr lang="tr-TR" dirty="0"/>
              <a:t>cassandra-direver-core-2.0.1.jar</a:t>
            </a:r>
          </a:p>
          <a:p>
            <a:r>
              <a:rPr lang="tr-TR" dirty="0"/>
              <a:t>netty-3.9.0-Final.jar</a:t>
            </a:r>
          </a:p>
          <a:p>
            <a:r>
              <a:rPr lang="tr-TR" dirty="0"/>
              <a:t>guava-16.0.1.jar</a:t>
            </a:r>
          </a:p>
          <a:p>
            <a:r>
              <a:rPr lang="tr-TR" dirty="0"/>
              <a:t>metrics-core-3.0.2.jar</a:t>
            </a:r>
          </a:p>
          <a:p>
            <a:r>
              <a:rPr lang="tr-TR" dirty="0"/>
              <a:t>slf4j-api-1.7.5.jar</a:t>
            </a:r>
          </a:p>
        </p:txBody>
      </p:sp>
    </p:spTree>
    <p:extLst>
      <p:ext uri="{BB962C8B-B14F-4D97-AF65-F5344CB8AC3E}">
        <p14:creationId xmlns:p14="http://schemas.microsoft.com/office/powerpoint/2010/main" val="2790390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217E8C-D92D-C610-CA8F-622C9B752F46}"/>
              </a:ext>
            </a:extLst>
          </p:cNvPr>
          <p:cNvSpPr>
            <a:spLocks noGrp="1"/>
          </p:cNvSpPr>
          <p:nvPr>
            <p:ph type="title"/>
          </p:nvPr>
        </p:nvSpPr>
        <p:spPr/>
        <p:txBody>
          <a:bodyPr/>
          <a:lstStyle/>
          <a:p>
            <a:r>
              <a:rPr lang="tr-TR" dirty="0"/>
              <a:t>İhtiyacımız Olan </a:t>
            </a:r>
            <a:r>
              <a:rPr lang="tr-TR" dirty="0" err="1"/>
              <a:t>Jar</a:t>
            </a:r>
            <a:r>
              <a:rPr lang="tr-TR" dirty="0"/>
              <a:t> Dosyalarını Çalıştırmak</a:t>
            </a:r>
          </a:p>
        </p:txBody>
      </p:sp>
      <p:sp>
        <p:nvSpPr>
          <p:cNvPr id="3" name="İçerik Yer Tutucusu 2">
            <a:extLst>
              <a:ext uri="{FF2B5EF4-FFF2-40B4-BE49-F238E27FC236}">
                <a16:creationId xmlns:a16="http://schemas.microsoft.com/office/drawing/2014/main" id="{C8A4C7C0-6D83-E749-9551-2E8EA197274D}"/>
              </a:ext>
            </a:extLst>
          </p:cNvPr>
          <p:cNvSpPr>
            <a:spLocks noGrp="1"/>
          </p:cNvSpPr>
          <p:nvPr>
            <p:ph idx="1"/>
          </p:nvPr>
        </p:nvSpPr>
        <p:spPr/>
        <p:txBody>
          <a:bodyPr/>
          <a:lstStyle/>
          <a:p>
            <a:r>
              <a:rPr lang="tr-TR" dirty="0" err="1"/>
              <a:t>DataStax</a:t>
            </a:r>
            <a:r>
              <a:rPr lang="tr-TR" dirty="0"/>
              <a:t> Java sürücüsünü kullanmak için, </a:t>
            </a:r>
            <a:r>
              <a:rPr lang="tr-TR" dirty="0" err="1"/>
              <a:t>start_native_transpor</a:t>
            </a:r>
            <a:r>
              <a:rPr lang="tr-TR" dirty="0"/>
              <a:t> </a:t>
            </a:r>
            <a:r>
              <a:rPr lang="tr-TR" dirty="0" err="1"/>
              <a:t>tözelliğinin</a:t>
            </a:r>
            <a:r>
              <a:rPr lang="tr-TR" dirty="0"/>
              <a:t> </a:t>
            </a:r>
            <a:r>
              <a:rPr lang="tr-TR" dirty="0" err="1"/>
              <a:t>cassandra.yaml</a:t>
            </a:r>
            <a:r>
              <a:rPr lang="tr-TR" dirty="0"/>
              <a:t> dosyasında </a:t>
            </a:r>
            <a:r>
              <a:rPr lang="tr-TR" dirty="0" err="1"/>
              <a:t>true</a:t>
            </a:r>
            <a:r>
              <a:rPr lang="tr-TR" dirty="0"/>
              <a:t> olarak ayarlanması gerekir</a:t>
            </a:r>
          </a:p>
          <a:p>
            <a:r>
              <a:rPr lang="tr-TR" dirty="0" err="1"/>
              <a:t>start_native_transport</a:t>
            </a:r>
            <a:r>
              <a:rPr lang="tr-TR" dirty="0"/>
              <a:t>: </a:t>
            </a:r>
            <a:r>
              <a:rPr lang="tr-TR" dirty="0" err="1"/>
              <a:t>true</a:t>
            </a:r>
            <a:endParaRPr lang="tr-TR" dirty="0"/>
          </a:p>
          <a:p>
            <a:r>
              <a:rPr lang="tr-TR" dirty="0"/>
              <a:t>Bu, </a:t>
            </a:r>
            <a:r>
              <a:rPr lang="tr-TR" dirty="0" err="1"/>
              <a:t>Cassandra</a:t>
            </a:r>
            <a:r>
              <a:rPr lang="tr-TR" dirty="0"/>
              <a:t> 1.2.5'ten itibaren </a:t>
            </a:r>
            <a:r>
              <a:rPr lang="tr-TR" dirty="0" err="1"/>
              <a:t>default</a:t>
            </a:r>
            <a:r>
              <a:rPr lang="tr-TR" dirty="0"/>
              <a:t> olarak </a:t>
            </a:r>
            <a:r>
              <a:rPr lang="tr-TR" dirty="0" err="1"/>
              <a:t>true’dur</a:t>
            </a:r>
            <a:endParaRPr lang="tr-TR" dirty="0"/>
          </a:p>
          <a:p>
            <a:r>
              <a:rPr lang="tr-TR" dirty="0"/>
              <a:t>Beraber </a:t>
            </a:r>
            <a:r>
              <a:rPr lang="tr-TR" dirty="0" err="1"/>
              <a:t>Konrtrol</a:t>
            </a:r>
            <a:r>
              <a:rPr lang="tr-TR" dirty="0"/>
              <a:t> edelim</a:t>
            </a:r>
          </a:p>
        </p:txBody>
      </p:sp>
    </p:spTree>
    <p:extLst>
      <p:ext uri="{BB962C8B-B14F-4D97-AF65-F5344CB8AC3E}">
        <p14:creationId xmlns:p14="http://schemas.microsoft.com/office/powerpoint/2010/main" val="1147452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E22CD6-2257-7782-E66A-9F5D2026B279}"/>
              </a:ext>
            </a:extLst>
          </p:cNvPr>
          <p:cNvSpPr>
            <a:spLocks noGrp="1"/>
          </p:cNvSpPr>
          <p:nvPr>
            <p:ph type="title"/>
          </p:nvPr>
        </p:nvSpPr>
        <p:spPr/>
        <p:txBody>
          <a:bodyPr/>
          <a:lstStyle/>
          <a:p>
            <a:r>
              <a:rPr lang="tr-TR" dirty="0" err="1"/>
              <a:t>Cassandra</a:t>
            </a:r>
            <a:r>
              <a:rPr lang="tr-TR" dirty="0"/>
              <a:t> bağlantısı yapma</a:t>
            </a:r>
          </a:p>
        </p:txBody>
      </p:sp>
      <p:sp>
        <p:nvSpPr>
          <p:cNvPr id="3" name="İçerik Yer Tutucusu 2">
            <a:extLst>
              <a:ext uri="{FF2B5EF4-FFF2-40B4-BE49-F238E27FC236}">
                <a16:creationId xmlns:a16="http://schemas.microsoft.com/office/drawing/2014/main" id="{157A14D7-2328-DC4A-978D-73FBB145E59A}"/>
              </a:ext>
            </a:extLst>
          </p:cNvPr>
          <p:cNvSpPr>
            <a:spLocks noGrp="1"/>
          </p:cNvSpPr>
          <p:nvPr>
            <p:ph idx="1"/>
          </p:nvPr>
        </p:nvSpPr>
        <p:spPr/>
        <p:txBody>
          <a:bodyPr/>
          <a:lstStyle/>
          <a:p>
            <a:r>
              <a:rPr lang="tr-TR" sz="1800" dirty="0" err="1">
                <a:solidFill>
                  <a:srgbClr val="000000"/>
                </a:solidFill>
                <a:highlight>
                  <a:srgbClr val="E8F2FE"/>
                </a:highlight>
                <a:latin typeface="Monospace"/>
              </a:rPr>
              <a:t>Cassandra</a:t>
            </a:r>
            <a:r>
              <a:rPr lang="tr-TR" sz="1800" dirty="0">
                <a:solidFill>
                  <a:srgbClr val="000000"/>
                </a:solidFill>
                <a:highlight>
                  <a:srgbClr val="E8F2FE"/>
                </a:highlight>
                <a:latin typeface="Monospace"/>
              </a:rPr>
              <a:t> java </a:t>
            </a:r>
            <a:r>
              <a:rPr lang="tr-TR" sz="1800" dirty="0" err="1">
                <a:solidFill>
                  <a:srgbClr val="000000"/>
                </a:solidFill>
                <a:highlight>
                  <a:srgbClr val="E8F2FE"/>
                </a:highlight>
                <a:latin typeface="Monospace"/>
              </a:rPr>
              <a:t>driver</a:t>
            </a:r>
            <a:r>
              <a:rPr lang="tr-TR" sz="1800" dirty="0">
                <a:solidFill>
                  <a:srgbClr val="000000"/>
                </a:solidFill>
                <a:highlight>
                  <a:srgbClr val="E8F2FE"/>
                </a:highlight>
                <a:latin typeface="Monospace"/>
              </a:rPr>
              <a:t> dosyasından </a:t>
            </a:r>
            <a:r>
              <a:rPr lang="tr-TR" sz="1800" dirty="0" err="1">
                <a:solidFill>
                  <a:srgbClr val="000000"/>
                </a:solidFill>
                <a:highlight>
                  <a:srgbClr val="E8F2FE"/>
                </a:highlight>
                <a:latin typeface="Monospace"/>
              </a:rPr>
              <a:t>jar</a:t>
            </a:r>
            <a:r>
              <a:rPr lang="tr-TR" sz="1800" dirty="0">
                <a:solidFill>
                  <a:srgbClr val="000000"/>
                </a:solidFill>
                <a:highlight>
                  <a:srgbClr val="E8F2FE"/>
                </a:highlight>
                <a:latin typeface="Monospace"/>
              </a:rPr>
              <a:t> dosyalarını alıp WEB-INF -&gt; </a:t>
            </a:r>
            <a:r>
              <a:rPr lang="tr-TR" sz="1800" dirty="0" err="1">
                <a:solidFill>
                  <a:srgbClr val="000000"/>
                </a:solidFill>
                <a:highlight>
                  <a:srgbClr val="E8F2FE"/>
                </a:highlight>
                <a:latin typeface="Monospace"/>
              </a:rPr>
              <a:t>lib</a:t>
            </a:r>
            <a:r>
              <a:rPr lang="tr-TR" sz="1800" dirty="0">
                <a:solidFill>
                  <a:srgbClr val="000000"/>
                </a:solidFill>
                <a:highlight>
                  <a:srgbClr val="E8F2FE"/>
                </a:highlight>
                <a:latin typeface="Monospace"/>
              </a:rPr>
              <a:t> dosyasının içine atalım</a:t>
            </a:r>
          </a:p>
          <a:p>
            <a:r>
              <a:rPr lang="tr-TR" dirty="0">
                <a:solidFill>
                  <a:srgbClr val="000000"/>
                </a:solidFill>
                <a:highlight>
                  <a:srgbClr val="E8F2FE"/>
                </a:highlight>
                <a:latin typeface="Monospace"/>
              </a:rPr>
              <a:t>Ardından aşağıdaki kodu yazalım</a:t>
            </a:r>
          </a:p>
          <a:p>
            <a:r>
              <a:rPr lang="en-US" sz="1800" dirty="0">
                <a:solidFill>
                  <a:srgbClr val="000000"/>
                </a:solidFill>
                <a:highlight>
                  <a:srgbClr val="E8F2FE"/>
                </a:highlight>
                <a:latin typeface="Monospace"/>
              </a:rPr>
              <a:t>Cluster </a:t>
            </a:r>
            <a:r>
              <a:rPr lang="en-US" sz="1800" u="sng" dirty="0" err="1">
                <a:solidFill>
                  <a:srgbClr val="000000"/>
                </a:solidFill>
                <a:highlight>
                  <a:srgbClr val="E8F2FE"/>
                </a:highlight>
                <a:latin typeface="Monospace"/>
              </a:rPr>
              <a:t>cluster</a:t>
            </a:r>
            <a:r>
              <a:rPr lang="en-US" sz="1800" u="sng" dirty="0">
                <a:solidFill>
                  <a:srgbClr val="000000"/>
                </a:solidFill>
                <a:highlight>
                  <a:srgbClr val="E8F2FE"/>
                </a:highlight>
                <a:latin typeface="Monospace"/>
              </a:rPr>
              <a:t> = </a:t>
            </a:r>
            <a:r>
              <a:rPr lang="en-US" sz="1800" u="sng" dirty="0" err="1">
                <a:solidFill>
                  <a:srgbClr val="000000"/>
                </a:solidFill>
                <a:highlight>
                  <a:srgbClr val="E8F2FE"/>
                </a:highlight>
                <a:latin typeface="Monospace"/>
              </a:rPr>
              <a:t>Cluster.</a:t>
            </a:r>
            <a:r>
              <a:rPr lang="en-US" sz="1800" i="1" u="sng" dirty="0" err="1">
                <a:solidFill>
                  <a:srgbClr val="000000"/>
                </a:solidFill>
                <a:highlight>
                  <a:srgbClr val="E8F2FE"/>
                </a:highlight>
                <a:latin typeface="Monospace"/>
              </a:rPr>
              <a:t>builder</a:t>
            </a:r>
            <a:r>
              <a:rPr lang="en-US" sz="1800" i="1" u="sng" dirty="0">
                <a:solidFill>
                  <a:srgbClr val="000000"/>
                </a:solidFill>
                <a:highlight>
                  <a:srgbClr val="E8F2FE"/>
                </a:highlight>
                <a:latin typeface="Monospace"/>
              </a:rPr>
              <a:t>().</a:t>
            </a:r>
            <a:r>
              <a:rPr lang="en-US" sz="1800" i="1" u="sng" dirty="0" err="1">
                <a:solidFill>
                  <a:srgbClr val="000000"/>
                </a:solidFill>
                <a:highlight>
                  <a:srgbClr val="E8F2FE"/>
                </a:highlight>
                <a:latin typeface="Monospace"/>
              </a:rPr>
              <a:t>addContactPoint</a:t>
            </a:r>
            <a:r>
              <a:rPr lang="en-US" sz="1800" i="1" u="sng" dirty="0">
                <a:solidFill>
                  <a:srgbClr val="000000"/>
                </a:solidFill>
                <a:highlight>
                  <a:srgbClr val="E8F2FE"/>
                </a:highlight>
                <a:latin typeface="Monospace"/>
              </a:rPr>
              <a:t>(</a:t>
            </a:r>
            <a:r>
              <a:rPr lang="en-US" sz="1800" i="1" u="sng" dirty="0">
                <a:solidFill>
                  <a:srgbClr val="2A00FF"/>
                </a:solidFill>
                <a:highlight>
                  <a:srgbClr val="E8F2FE"/>
                </a:highlight>
                <a:latin typeface="Monospace"/>
              </a:rPr>
              <a:t>"localhost"</a:t>
            </a:r>
            <a:r>
              <a:rPr lang="en-US" sz="1800" i="1" u="sng" dirty="0">
                <a:solidFill>
                  <a:srgbClr val="000000"/>
                </a:solidFill>
                <a:highlight>
                  <a:srgbClr val="E8F2FE"/>
                </a:highlight>
                <a:latin typeface="Monospace"/>
              </a:rPr>
              <a:t>).build();</a:t>
            </a:r>
            <a:endParaRPr lang="tr-TR" sz="1800" i="1" u="sng" dirty="0">
              <a:solidFill>
                <a:srgbClr val="000000"/>
              </a:solidFill>
              <a:highlight>
                <a:srgbClr val="E8F2FE"/>
              </a:highlight>
              <a:latin typeface="Monospace"/>
            </a:endParaRPr>
          </a:p>
          <a:p>
            <a:r>
              <a:rPr lang="tr-TR" dirty="0">
                <a:solidFill>
                  <a:srgbClr val="000000"/>
                </a:solidFill>
                <a:highlight>
                  <a:srgbClr val="E8F2FE"/>
                </a:highlight>
                <a:latin typeface="Monospace"/>
              </a:rPr>
              <a:t>Çalışıyor mu diye </a:t>
            </a:r>
            <a:r>
              <a:rPr lang="tr-TR" dirty="0" err="1">
                <a:solidFill>
                  <a:srgbClr val="000000"/>
                </a:solidFill>
                <a:highlight>
                  <a:srgbClr val="E8F2FE"/>
                </a:highlight>
                <a:latin typeface="Monospace"/>
              </a:rPr>
              <a:t>control</a:t>
            </a:r>
            <a:r>
              <a:rPr lang="tr-TR" dirty="0">
                <a:solidFill>
                  <a:srgbClr val="000000"/>
                </a:solidFill>
                <a:highlight>
                  <a:srgbClr val="E8F2FE"/>
                </a:highlight>
                <a:latin typeface="Monospace"/>
              </a:rPr>
              <a:t> edelim</a:t>
            </a:r>
            <a:endParaRPr lang="tr-TR" dirty="0"/>
          </a:p>
        </p:txBody>
      </p:sp>
    </p:spTree>
    <p:extLst>
      <p:ext uri="{BB962C8B-B14F-4D97-AF65-F5344CB8AC3E}">
        <p14:creationId xmlns:p14="http://schemas.microsoft.com/office/powerpoint/2010/main" val="53771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8DAAAC-5951-9E6B-F774-0A2BEEF356D6}"/>
              </a:ext>
            </a:extLst>
          </p:cNvPr>
          <p:cNvSpPr>
            <a:spLocks noGrp="1"/>
          </p:cNvSpPr>
          <p:nvPr>
            <p:ph type="title"/>
          </p:nvPr>
        </p:nvSpPr>
        <p:spPr/>
        <p:txBody>
          <a:bodyPr/>
          <a:lstStyle/>
          <a:p>
            <a:r>
              <a:rPr lang="tr-TR" dirty="0"/>
              <a:t>Programımızda CQL Query çalıştırmak</a:t>
            </a:r>
          </a:p>
        </p:txBody>
      </p:sp>
      <p:sp>
        <p:nvSpPr>
          <p:cNvPr id="3" name="İçerik Yer Tutucusu 2">
            <a:extLst>
              <a:ext uri="{FF2B5EF4-FFF2-40B4-BE49-F238E27FC236}">
                <a16:creationId xmlns:a16="http://schemas.microsoft.com/office/drawing/2014/main" id="{157BB52D-DA4C-CDB4-528F-23F2B2B04414}"/>
              </a:ext>
            </a:extLst>
          </p:cNvPr>
          <p:cNvSpPr>
            <a:spLocks noGrp="1"/>
          </p:cNvSpPr>
          <p:nvPr>
            <p:ph idx="1"/>
          </p:nvPr>
        </p:nvSpPr>
        <p:spPr/>
        <p:txBody>
          <a:bodyPr>
            <a:normAutofit fontScale="92500" lnSpcReduction="20000"/>
          </a:bodyPr>
          <a:lstStyle/>
          <a:p>
            <a:pPr algn="l"/>
            <a:r>
              <a:rPr lang="en-US" sz="1800" dirty="0">
                <a:solidFill>
                  <a:srgbClr val="000000"/>
                </a:solidFill>
                <a:latin typeface="Monospace"/>
              </a:rPr>
              <a:t>Cluster </a:t>
            </a:r>
            <a:r>
              <a:rPr lang="en-US" sz="1800" dirty="0" err="1">
                <a:solidFill>
                  <a:srgbClr val="000000"/>
                </a:solidFill>
                <a:latin typeface="Monospace"/>
              </a:rPr>
              <a:t>cluster</a:t>
            </a:r>
            <a:r>
              <a:rPr lang="en-US" sz="1800" dirty="0">
                <a:solidFill>
                  <a:srgbClr val="000000"/>
                </a:solidFill>
                <a:latin typeface="Monospace"/>
              </a:rPr>
              <a:t> = </a:t>
            </a:r>
            <a:r>
              <a:rPr lang="en-US" sz="1800" dirty="0" err="1">
                <a:solidFill>
                  <a:srgbClr val="000000"/>
                </a:solidFill>
                <a:latin typeface="Monospace"/>
              </a:rPr>
              <a:t>Cluster.</a:t>
            </a:r>
            <a:r>
              <a:rPr lang="en-US" sz="1800" i="1" dirty="0" err="1">
                <a:solidFill>
                  <a:srgbClr val="000000"/>
                </a:solidFill>
                <a:latin typeface="Monospace"/>
              </a:rPr>
              <a:t>builder</a:t>
            </a:r>
            <a:r>
              <a:rPr lang="en-US" sz="1800" i="1" dirty="0">
                <a:solidFill>
                  <a:srgbClr val="000000"/>
                </a:solidFill>
                <a:latin typeface="Monospace"/>
              </a:rPr>
              <a:t>().</a:t>
            </a:r>
            <a:r>
              <a:rPr lang="en-US" sz="1800" i="1" dirty="0" err="1">
                <a:solidFill>
                  <a:srgbClr val="000000"/>
                </a:solidFill>
                <a:latin typeface="Monospace"/>
              </a:rPr>
              <a:t>addContactPoint</a:t>
            </a:r>
            <a:r>
              <a:rPr lang="en-US" sz="1800" i="1" dirty="0">
                <a:solidFill>
                  <a:srgbClr val="000000"/>
                </a:solidFill>
                <a:latin typeface="Monospace"/>
              </a:rPr>
              <a:t>(</a:t>
            </a:r>
            <a:r>
              <a:rPr lang="en-US" sz="1800" i="1" dirty="0">
                <a:solidFill>
                  <a:srgbClr val="2A00FF"/>
                </a:solidFill>
                <a:latin typeface="Monospace"/>
              </a:rPr>
              <a:t>"localhost"</a:t>
            </a:r>
            <a:r>
              <a:rPr lang="en-US" sz="1800" i="1" dirty="0">
                <a:solidFill>
                  <a:srgbClr val="000000"/>
                </a:solidFill>
                <a:latin typeface="Monospace"/>
              </a:rPr>
              <a:t>).build();</a:t>
            </a:r>
          </a:p>
          <a:p>
            <a:pPr algn="l"/>
            <a:r>
              <a:rPr lang="tr-TR" sz="1800" dirty="0" err="1">
                <a:solidFill>
                  <a:srgbClr val="000000"/>
                </a:solidFill>
                <a:latin typeface="Monospace"/>
              </a:rPr>
              <a:t>Session</a:t>
            </a:r>
            <a:r>
              <a:rPr lang="tr-TR" sz="1800" dirty="0">
                <a:solidFill>
                  <a:srgbClr val="000000"/>
                </a:solidFill>
                <a:latin typeface="Monospace"/>
              </a:rPr>
              <a:t> </a:t>
            </a:r>
            <a:r>
              <a:rPr lang="tr-TR" sz="1800" u="sng" dirty="0" err="1">
                <a:solidFill>
                  <a:srgbClr val="000000"/>
                </a:solidFill>
                <a:latin typeface="Monospace"/>
              </a:rPr>
              <a:t>session</a:t>
            </a:r>
            <a:r>
              <a:rPr lang="tr-TR" sz="1800" u="sng" dirty="0">
                <a:solidFill>
                  <a:srgbClr val="000000"/>
                </a:solidFill>
                <a:latin typeface="Monospace"/>
              </a:rPr>
              <a:t> = </a:t>
            </a:r>
            <a:r>
              <a:rPr lang="tr-TR" sz="1800" u="sng" dirty="0" err="1">
                <a:solidFill>
                  <a:srgbClr val="000000"/>
                </a:solidFill>
                <a:latin typeface="Monospace"/>
              </a:rPr>
              <a:t>cluster.connect</a:t>
            </a:r>
            <a:r>
              <a:rPr lang="tr-TR" sz="1800" u="sng" dirty="0">
                <a:solidFill>
                  <a:srgbClr val="000000"/>
                </a:solidFill>
                <a:latin typeface="Monospace"/>
              </a:rPr>
              <a:t>();</a:t>
            </a:r>
          </a:p>
          <a:p>
            <a:pPr algn="l"/>
            <a:endParaRPr lang="tr-TR" sz="1800" dirty="0">
              <a:latin typeface="Monospace"/>
            </a:endParaRPr>
          </a:p>
          <a:p>
            <a:pPr algn="l"/>
            <a:r>
              <a:rPr lang="tr-TR" sz="1800" dirty="0" err="1">
                <a:solidFill>
                  <a:srgbClr val="000000"/>
                </a:solidFill>
                <a:latin typeface="Monospace"/>
              </a:rPr>
              <a:t>String</a:t>
            </a:r>
            <a:r>
              <a:rPr lang="tr-TR" sz="1800" dirty="0">
                <a:solidFill>
                  <a:srgbClr val="000000"/>
                </a:solidFill>
                <a:latin typeface="Monospace"/>
              </a:rPr>
              <a:t> </a:t>
            </a:r>
            <a:r>
              <a:rPr lang="tr-TR" sz="1800" dirty="0" err="1">
                <a:solidFill>
                  <a:srgbClr val="000000"/>
                </a:solidFill>
                <a:latin typeface="Monospace"/>
              </a:rPr>
              <a:t>vehicleId</a:t>
            </a:r>
            <a:r>
              <a:rPr lang="tr-TR" sz="1800" dirty="0">
                <a:solidFill>
                  <a:srgbClr val="000000"/>
                </a:solidFill>
                <a:latin typeface="Monospace"/>
              </a:rPr>
              <a:t> = </a:t>
            </a:r>
            <a:r>
              <a:rPr lang="tr-TR" sz="1800" dirty="0">
                <a:solidFill>
                  <a:srgbClr val="2A00FF"/>
                </a:solidFill>
                <a:latin typeface="Monospace"/>
              </a:rPr>
              <a:t>"CA6FL218"</a:t>
            </a:r>
            <a:r>
              <a:rPr lang="tr-TR" sz="1800" dirty="0">
                <a:solidFill>
                  <a:srgbClr val="000000"/>
                </a:solidFill>
                <a:latin typeface="Monospace"/>
              </a:rPr>
              <a:t>;</a:t>
            </a:r>
          </a:p>
          <a:p>
            <a:pPr algn="l"/>
            <a:r>
              <a:rPr lang="tr-TR" sz="1800" dirty="0" err="1">
                <a:solidFill>
                  <a:srgbClr val="000000"/>
                </a:solidFill>
                <a:latin typeface="Monospace"/>
              </a:rPr>
              <a:t>String</a:t>
            </a:r>
            <a:r>
              <a:rPr lang="tr-TR" sz="1800" dirty="0">
                <a:solidFill>
                  <a:srgbClr val="000000"/>
                </a:solidFill>
                <a:latin typeface="Monospace"/>
              </a:rPr>
              <a:t> </a:t>
            </a:r>
            <a:r>
              <a:rPr lang="tr-TR" sz="1800" dirty="0" err="1">
                <a:solidFill>
                  <a:srgbClr val="000000"/>
                </a:solidFill>
                <a:latin typeface="Monospace"/>
              </a:rPr>
              <a:t>trackdate</a:t>
            </a:r>
            <a:r>
              <a:rPr lang="tr-TR" sz="1800" dirty="0">
                <a:solidFill>
                  <a:srgbClr val="000000"/>
                </a:solidFill>
                <a:latin typeface="Monospace"/>
              </a:rPr>
              <a:t> = </a:t>
            </a:r>
            <a:r>
              <a:rPr lang="tr-TR" sz="1800" dirty="0">
                <a:solidFill>
                  <a:srgbClr val="2A00FF"/>
                </a:solidFill>
                <a:latin typeface="Monospace"/>
              </a:rPr>
              <a:t>"2014-05-19"</a:t>
            </a:r>
            <a:r>
              <a:rPr lang="tr-TR" sz="1800" dirty="0">
                <a:solidFill>
                  <a:srgbClr val="000000"/>
                </a:solidFill>
                <a:latin typeface="Monospace"/>
              </a:rPr>
              <a:t>;</a:t>
            </a:r>
          </a:p>
          <a:p>
            <a:pPr algn="l"/>
            <a:endParaRPr lang="tr-TR" sz="1800" dirty="0">
              <a:latin typeface="Monospace"/>
            </a:endParaRPr>
          </a:p>
          <a:p>
            <a:pPr algn="l"/>
            <a:r>
              <a:rPr lang="en-US" sz="1800" dirty="0">
                <a:solidFill>
                  <a:srgbClr val="000000"/>
                </a:solidFill>
                <a:latin typeface="Monospace"/>
              </a:rPr>
              <a:t>String </a:t>
            </a:r>
            <a:r>
              <a:rPr lang="en-US" sz="1800" u="sng" dirty="0" err="1">
                <a:solidFill>
                  <a:srgbClr val="000000"/>
                </a:solidFill>
                <a:latin typeface="Monospace"/>
              </a:rPr>
              <a:t>queryString</a:t>
            </a:r>
            <a:r>
              <a:rPr lang="en-US" sz="1800" u="sng" dirty="0">
                <a:solidFill>
                  <a:srgbClr val="000000"/>
                </a:solidFill>
                <a:latin typeface="Monospace"/>
              </a:rPr>
              <a:t> = </a:t>
            </a:r>
            <a:r>
              <a:rPr lang="en-US" sz="1800" u="sng" dirty="0">
                <a:solidFill>
                  <a:srgbClr val="2A00FF"/>
                </a:solidFill>
                <a:latin typeface="Monospace"/>
              </a:rPr>
              <a:t>"Select </a:t>
            </a:r>
            <a:r>
              <a:rPr lang="en-US" sz="1800" u="sng" dirty="0" err="1">
                <a:solidFill>
                  <a:srgbClr val="2A00FF"/>
                </a:solidFill>
                <a:latin typeface="Monospace"/>
              </a:rPr>
              <a:t>time,latitude,longitude</a:t>
            </a:r>
            <a:r>
              <a:rPr lang="en-US" sz="1800" u="sng" dirty="0">
                <a:solidFill>
                  <a:srgbClr val="2A00FF"/>
                </a:solidFill>
                <a:latin typeface="Monospace"/>
              </a:rPr>
              <a:t> from </a:t>
            </a:r>
            <a:r>
              <a:rPr lang="en-US" sz="1800" u="sng" dirty="0" err="1">
                <a:solidFill>
                  <a:srgbClr val="2A00FF"/>
                </a:solidFill>
                <a:latin typeface="Monospace"/>
              </a:rPr>
              <a:t>arac_takibi.location</a:t>
            </a:r>
            <a:r>
              <a:rPr lang="en-US" sz="1800" u="sng" dirty="0">
                <a:solidFill>
                  <a:srgbClr val="2A00FF"/>
                </a:solidFill>
                <a:latin typeface="Monospace"/>
              </a:rPr>
              <a:t> where </a:t>
            </a:r>
            <a:r>
              <a:rPr lang="en-US" sz="1800" u="sng" dirty="0" err="1">
                <a:solidFill>
                  <a:srgbClr val="2A00FF"/>
                </a:solidFill>
                <a:latin typeface="Monospace"/>
              </a:rPr>
              <a:t>vehicle_id</a:t>
            </a:r>
            <a:r>
              <a:rPr lang="en-US" sz="1800" u="sng" dirty="0">
                <a:solidFill>
                  <a:srgbClr val="2A00FF"/>
                </a:solidFill>
                <a:latin typeface="Monospace"/>
              </a:rPr>
              <a:t> ='"</a:t>
            </a:r>
            <a:r>
              <a:rPr lang="en-US" sz="1800" u="sng" dirty="0">
                <a:solidFill>
                  <a:srgbClr val="000000"/>
                </a:solidFill>
                <a:latin typeface="Monospace"/>
              </a:rPr>
              <a:t>+</a:t>
            </a:r>
            <a:r>
              <a:rPr lang="en-US" sz="1800" u="sng" dirty="0" err="1">
                <a:solidFill>
                  <a:srgbClr val="000000"/>
                </a:solidFill>
                <a:latin typeface="Monospace"/>
              </a:rPr>
              <a:t>vehicleId</a:t>
            </a:r>
            <a:r>
              <a:rPr lang="en-US" sz="1800" u="sng" dirty="0">
                <a:solidFill>
                  <a:srgbClr val="000000"/>
                </a:solidFill>
                <a:latin typeface="Monospace"/>
              </a:rPr>
              <a:t>+</a:t>
            </a:r>
            <a:r>
              <a:rPr lang="en-US" sz="1800" u="sng" dirty="0">
                <a:solidFill>
                  <a:srgbClr val="2A00FF"/>
                </a:solidFill>
                <a:latin typeface="Monospace"/>
              </a:rPr>
              <a:t>"'and date '"</a:t>
            </a:r>
            <a:r>
              <a:rPr lang="en-US" sz="1800" u="sng" dirty="0">
                <a:solidFill>
                  <a:srgbClr val="000000"/>
                </a:solidFill>
                <a:latin typeface="Monospace"/>
              </a:rPr>
              <a:t>+</a:t>
            </a:r>
            <a:r>
              <a:rPr lang="en-US" sz="1800" u="sng" dirty="0" err="1">
                <a:solidFill>
                  <a:srgbClr val="000000"/>
                </a:solidFill>
                <a:latin typeface="Monospace"/>
              </a:rPr>
              <a:t>trackdate</a:t>
            </a:r>
            <a:r>
              <a:rPr lang="en-US" sz="1800" u="sng" dirty="0">
                <a:solidFill>
                  <a:srgbClr val="000000"/>
                </a:solidFill>
                <a:latin typeface="Monospace"/>
              </a:rPr>
              <a:t>+</a:t>
            </a:r>
            <a:r>
              <a:rPr lang="en-US" sz="1800" u="sng" dirty="0">
                <a:solidFill>
                  <a:srgbClr val="2A00FF"/>
                </a:solidFill>
                <a:latin typeface="Monospace"/>
              </a:rPr>
              <a:t>"' "</a:t>
            </a:r>
            <a:r>
              <a:rPr lang="en-US" sz="1800" u="sng" dirty="0">
                <a:solidFill>
                  <a:srgbClr val="000000"/>
                </a:solidFill>
                <a:latin typeface="Monospace"/>
              </a:rPr>
              <a:t>;</a:t>
            </a:r>
            <a:endParaRPr lang="tr-TR" sz="1800" u="sng" dirty="0">
              <a:solidFill>
                <a:srgbClr val="000000"/>
              </a:solidFill>
              <a:latin typeface="Monospace"/>
            </a:endParaRPr>
          </a:p>
          <a:p>
            <a:pPr algn="l"/>
            <a:endParaRPr lang="tr-TR" dirty="0"/>
          </a:p>
          <a:p>
            <a:pPr algn="l"/>
            <a:r>
              <a:rPr lang="en-US" sz="1800" dirty="0" err="1">
                <a:solidFill>
                  <a:srgbClr val="000000"/>
                </a:solidFill>
                <a:highlight>
                  <a:srgbClr val="E8F2FE"/>
                </a:highlight>
                <a:latin typeface="Monospace"/>
              </a:rPr>
              <a:t>ResultSet</a:t>
            </a:r>
            <a:r>
              <a:rPr lang="en-US" sz="1800" dirty="0">
                <a:solidFill>
                  <a:srgbClr val="000000"/>
                </a:solidFill>
                <a:highlight>
                  <a:srgbClr val="E8F2FE"/>
                </a:highlight>
                <a:latin typeface="Monospace"/>
              </a:rPr>
              <a:t> </a:t>
            </a:r>
            <a:r>
              <a:rPr lang="en-US" sz="1800" u="sng" dirty="0">
                <a:solidFill>
                  <a:srgbClr val="000000"/>
                </a:solidFill>
                <a:highlight>
                  <a:srgbClr val="E8F2FE"/>
                </a:highlight>
                <a:latin typeface="Monospace"/>
              </a:rPr>
              <a:t>result = </a:t>
            </a:r>
            <a:r>
              <a:rPr lang="en-US" sz="1800" u="sng" dirty="0" err="1">
                <a:solidFill>
                  <a:srgbClr val="000000"/>
                </a:solidFill>
                <a:highlight>
                  <a:srgbClr val="E8F2FE"/>
                </a:highlight>
                <a:latin typeface="Monospace"/>
              </a:rPr>
              <a:t>session.execute</a:t>
            </a:r>
            <a:r>
              <a:rPr lang="en-US" sz="1800" u="sng" dirty="0">
                <a:solidFill>
                  <a:srgbClr val="000000"/>
                </a:solidFill>
                <a:highlight>
                  <a:srgbClr val="E8F2FE"/>
                </a:highlight>
                <a:latin typeface="Monospace"/>
              </a:rPr>
              <a:t>(</a:t>
            </a:r>
            <a:r>
              <a:rPr lang="en-US" sz="1800" u="sng" dirty="0" err="1">
                <a:solidFill>
                  <a:srgbClr val="000000"/>
                </a:solidFill>
                <a:highlight>
                  <a:srgbClr val="D4D4D4"/>
                </a:highlight>
                <a:latin typeface="Monospace"/>
              </a:rPr>
              <a:t>queryString</a:t>
            </a:r>
            <a:r>
              <a:rPr lang="en-US" sz="1800" u="sng" dirty="0">
                <a:solidFill>
                  <a:srgbClr val="000000"/>
                </a:solidFill>
                <a:highlight>
                  <a:srgbClr val="E8F2FE"/>
                </a:highlight>
                <a:latin typeface="Monospace"/>
              </a:rPr>
              <a:t>);</a:t>
            </a:r>
            <a:endParaRPr lang="tr-TR" dirty="0"/>
          </a:p>
        </p:txBody>
      </p:sp>
    </p:spTree>
    <p:extLst>
      <p:ext uri="{BB962C8B-B14F-4D97-AF65-F5344CB8AC3E}">
        <p14:creationId xmlns:p14="http://schemas.microsoft.com/office/powerpoint/2010/main" val="4292048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859474-2E4D-B190-D104-91589D1A32D8}"/>
              </a:ext>
            </a:extLst>
          </p:cNvPr>
          <p:cNvSpPr>
            <a:spLocks noGrp="1"/>
          </p:cNvSpPr>
          <p:nvPr>
            <p:ph type="title"/>
          </p:nvPr>
        </p:nvSpPr>
        <p:spPr/>
        <p:txBody>
          <a:bodyPr/>
          <a:lstStyle/>
          <a:p>
            <a:r>
              <a:rPr lang="tr-TR" dirty="0"/>
              <a:t>Sonuçları gösterme</a:t>
            </a:r>
          </a:p>
        </p:txBody>
      </p:sp>
      <p:sp>
        <p:nvSpPr>
          <p:cNvPr id="3" name="İçerik Yer Tutucusu 2">
            <a:extLst>
              <a:ext uri="{FF2B5EF4-FFF2-40B4-BE49-F238E27FC236}">
                <a16:creationId xmlns:a16="http://schemas.microsoft.com/office/drawing/2014/main" id="{B8E17FE0-3E8B-4329-078E-C8F57224C30F}"/>
              </a:ext>
            </a:extLst>
          </p:cNvPr>
          <p:cNvSpPr>
            <a:spLocks noGrp="1"/>
          </p:cNvSpPr>
          <p:nvPr>
            <p:ph idx="1"/>
          </p:nvPr>
        </p:nvSpPr>
        <p:spPr/>
        <p:txBody>
          <a:bodyPr>
            <a:normAutofit fontScale="92500" lnSpcReduction="20000"/>
          </a:bodyPr>
          <a:lstStyle/>
          <a:p>
            <a:pPr marL="0" indent="0">
              <a:buNone/>
            </a:pPr>
            <a:r>
              <a:rPr lang="tr-TR" dirty="0"/>
              <a:t>		ARAÇ TAKİBİ ALTINA</a:t>
            </a:r>
          </a:p>
          <a:p>
            <a:pPr marL="0" indent="0">
              <a:buNone/>
            </a:pPr>
            <a:r>
              <a:rPr lang="tr-TR" dirty="0" err="1"/>
              <a:t>out.println</a:t>
            </a:r>
            <a:r>
              <a:rPr lang="tr-TR" dirty="0"/>
              <a:t>("&lt;</a:t>
            </a:r>
            <a:r>
              <a:rPr lang="tr-TR" dirty="0" err="1"/>
              <a:t>table</a:t>
            </a:r>
            <a:r>
              <a:rPr lang="tr-TR" dirty="0"/>
              <a:t>&gt;");</a:t>
            </a:r>
          </a:p>
          <a:p>
            <a:pPr marL="0" indent="0">
              <a:buNone/>
            </a:pPr>
            <a:r>
              <a:rPr lang="tr-TR" dirty="0" err="1"/>
              <a:t>for</a:t>
            </a:r>
            <a:r>
              <a:rPr lang="tr-TR" dirty="0"/>
              <a:t> (</a:t>
            </a:r>
            <a:r>
              <a:rPr lang="tr-TR" dirty="0" err="1"/>
              <a:t>Row</a:t>
            </a:r>
            <a:r>
              <a:rPr lang="tr-TR" dirty="0"/>
              <a:t> </a:t>
            </a:r>
            <a:r>
              <a:rPr lang="tr-TR" dirty="0" err="1"/>
              <a:t>row</a:t>
            </a:r>
            <a:r>
              <a:rPr lang="tr-TR" dirty="0"/>
              <a:t> : </a:t>
            </a:r>
            <a:r>
              <a:rPr lang="tr-TR" dirty="0" err="1"/>
              <a:t>result</a:t>
            </a:r>
            <a:r>
              <a:rPr lang="tr-TR" dirty="0"/>
              <a:t>)		{</a:t>
            </a:r>
          </a:p>
          <a:p>
            <a:pPr marL="0" indent="0">
              <a:buNone/>
            </a:pPr>
            <a:r>
              <a:rPr lang="tr-TR" dirty="0" err="1"/>
              <a:t>out.println</a:t>
            </a:r>
            <a:r>
              <a:rPr lang="tr-TR" dirty="0"/>
              <a:t>("&lt;tr&gt;");</a:t>
            </a:r>
          </a:p>
          <a:p>
            <a:pPr marL="0" indent="0">
              <a:buNone/>
            </a:pPr>
            <a:r>
              <a:rPr lang="tr-TR" dirty="0" err="1"/>
              <a:t>out.println</a:t>
            </a:r>
            <a:r>
              <a:rPr lang="tr-TR" dirty="0"/>
              <a:t>("&lt;</a:t>
            </a:r>
            <a:r>
              <a:rPr lang="tr-TR" dirty="0" err="1"/>
              <a:t>td</a:t>
            </a:r>
            <a:r>
              <a:rPr lang="tr-TR" dirty="0"/>
              <a:t>&gt;" + </a:t>
            </a:r>
            <a:r>
              <a:rPr lang="tr-TR" dirty="0" err="1"/>
              <a:t>row.getDate</a:t>
            </a:r>
            <a:r>
              <a:rPr lang="tr-TR" dirty="0"/>
              <a:t>("time") + "&lt;/</a:t>
            </a:r>
            <a:r>
              <a:rPr lang="tr-TR" dirty="0" err="1"/>
              <a:t>td</a:t>
            </a:r>
            <a:r>
              <a:rPr lang="tr-TR" dirty="0"/>
              <a:t>&gt;");</a:t>
            </a:r>
          </a:p>
          <a:p>
            <a:pPr marL="0" indent="0">
              <a:buNone/>
            </a:pPr>
            <a:r>
              <a:rPr lang="tr-TR" dirty="0" err="1"/>
              <a:t>out.println</a:t>
            </a:r>
            <a:r>
              <a:rPr lang="tr-TR" dirty="0"/>
              <a:t>("&lt;</a:t>
            </a:r>
            <a:r>
              <a:rPr lang="tr-TR" dirty="0" err="1"/>
              <a:t>td</a:t>
            </a:r>
            <a:r>
              <a:rPr lang="tr-TR" dirty="0"/>
              <a:t>&gt;" + </a:t>
            </a:r>
            <a:r>
              <a:rPr lang="tr-TR" dirty="0" err="1"/>
              <a:t>row.getDouble</a:t>
            </a:r>
            <a:r>
              <a:rPr lang="tr-TR" dirty="0"/>
              <a:t>("</a:t>
            </a:r>
            <a:r>
              <a:rPr lang="tr-TR" dirty="0" err="1"/>
              <a:t>latitude</a:t>
            </a:r>
            <a:r>
              <a:rPr lang="tr-TR" dirty="0"/>
              <a:t>") + "&lt;/</a:t>
            </a:r>
            <a:r>
              <a:rPr lang="tr-TR" dirty="0" err="1"/>
              <a:t>td</a:t>
            </a:r>
            <a:r>
              <a:rPr lang="tr-TR" dirty="0"/>
              <a:t>&gt;");		   </a:t>
            </a:r>
          </a:p>
          <a:p>
            <a:pPr marL="0" indent="0">
              <a:buNone/>
            </a:pPr>
            <a:r>
              <a:rPr lang="tr-TR" dirty="0" err="1"/>
              <a:t>out.println</a:t>
            </a:r>
            <a:r>
              <a:rPr lang="tr-TR" dirty="0"/>
              <a:t>("&lt;</a:t>
            </a:r>
            <a:r>
              <a:rPr lang="tr-TR" dirty="0" err="1"/>
              <a:t>td</a:t>
            </a:r>
            <a:r>
              <a:rPr lang="tr-TR" dirty="0"/>
              <a:t>&gt;" + </a:t>
            </a:r>
            <a:r>
              <a:rPr lang="tr-TR" dirty="0" err="1"/>
              <a:t>row.getDouble</a:t>
            </a:r>
            <a:r>
              <a:rPr lang="tr-TR" dirty="0"/>
              <a:t>("</a:t>
            </a:r>
            <a:r>
              <a:rPr lang="tr-TR" dirty="0" err="1"/>
              <a:t>longitude</a:t>
            </a:r>
            <a:r>
              <a:rPr lang="tr-TR" dirty="0"/>
              <a:t>") + "&lt;/</a:t>
            </a:r>
            <a:r>
              <a:rPr lang="tr-TR" dirty="0" err="1"/>
              <a:t>td</a:t>
            </a:r>
            <a:r>
              <a:rPr lang="tr-TR" dirty="0"/>
              <a:t>&gt;");   		   </a:t>
            </a:r>
            <a:r>
              <a:rPr lang="tr-TR" dirty="0" err="1"/>
              <a:t>out.println</a:t>
            </a:r>
            <a:r>
              <a:rPr lang="tr-TR" dirty="0"/>
              <a:t>("&lt;/tr&gt;");		}</a:t>
            </a:r>
          </a:p>
          <a:p>
            <a:pPr marL="0" indent="0">
              <a:buNone/>
            </a:pPr>
            <a:r>
              <a:rPr lang="tr-TR" dirty="0" err="1"/>
              <a:t>out.println</a:t>
            </a:r>
            <a:r>
              <a:rPr lang="tr-TR" dirty="0"/>
              <a:t>("&lt;/</a:t>
            </a:r>
            <a:r>
              <a:rPr lang="tr-TR" dirty="0" err="1"/>
              <a:t>table</a:t>
            </a:r>
            <a:r>
              <a:rPr lang="tr-TR" dirty="0"/>
              <a:t>&gt;");</a:t>
            </a:r>
          </a:p>
          <a:p>
            <a:pPr marL="0" indent="0">
              <a:buNone/>
            </a:pPr>
            <a:r>
              <a:rPr lang="tr-TR" sz="1800" dirty="0" err="1">
                <a:solidFill>
                  <a:srgbClr val="000000"/>
                </a:solidFill>
                <a:highlight>
                  <a:srgbClr val="E8F2FE"/>
                </a:highlight>
                <a:latin typeface="Monospace"/>
              </a:rPr>
              <a:t>out.println</a:t>
            </a:r>
            <a:r>
              <a:rPr lang="tr-TR" sz="1800" dirty="0">
                <a:solidFill>
                  <a:srgbClr val="000000"/>
                </a:solidFill>
                <a:highlight>
                  <a:srgbClr val="E8F2FE"/>
                </a:highlight>
                <a:latin typeface="Monospace"/>
              </a:rPr>
              <a:t>(</a:t>
            </a:r>
            <a:r>
              <a:rPr lang="tr-TR" sz="1800" dirty="0">
                <a:solidFill>
                  <a:srgbClr val="2A00FF"/>
                </a:solidFill>
                <a:highlight>
                  <a:srgbClr val="E8F2FE"/>
                </a:highlight>
                <a:latin typeface="Monospace"/>
              </a:rPr>
              <a:t>"&lt;/body&gt;&lt;/html&gt;"</a:t>
            </a:r>
            <a:r>
              <a:rPr lang="tr-TR" sz="1800" dirty="0">
                <a:solidFill>
                  <a:srgbClr val="000000"/>
                </a:solidFill>
                <a:highlight>
                  <a:srgbClr val="E8F2FE"/>
                </a:highlight>
                <a:latin typeface="Monospace"/>
              </a:rPr>
              <a:t>);</a:t>
            </a:r>
            <a:endParaRPr lang="tr-TR" dirty="0"/>
          </a:p>
        </p:txBody>
      </p:sp>
    </p:spTree>
    <p:extLst>
      <p:ext uri="{BB962C8B-B14F-4D97-AF65-F5344CB8AC3E}">
        <p14:creationId xmlns:p14="http://schemas.microsoft.com/office/powerpoint/2010/main" val="355851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0431C2-46F7-54D6-1913-84766F647A3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45E8889-E9CE-A9D9-8A71-160433B690F7}"/>
              </a:ext>
            </a:extLst>
          </p:cNvPr>
          <p:cNvSpPr>
            <a:spLocks noGrp="1"/>
          </p:cNvSpPr>
          <p:nvPr>
            <p:ph idx="1"/>
          </p:nvPr>
        </p:nvSpPr>
        <p:spPr/>
        <p:txBody>
          <a:bodyPr/>
          <a:lstStyle/>
          <a:p>
            <a:r>
              <a:rPr lang="en-US" sz="1800" dirty="0">
                <a:solidFill>
                  <a:srgbClr val="000000"/>
                </a:solidFill>
                <a:latin typeface="Monospace"/>
              </a:rPr>
              <a:t>String </a:t>
            </a:r>
            <a:r>
              <a:rPr lang="en-US" sz="1800" u="sng" dirty="0" err="1">
                <a:solidFill>
                  <a:srgbClr val="000000"/>
                </a:solidFill>
                <a:latin typeface="Monospace"/>
              </a:rPr>
              <a:t>queryString</a:t>
            </a:r>
            <a:r>
              <a:rPr lang="en-US" sz="1800" u="sng" dirty="0">
                <a:solidFill>
                  <a:srgbClr val="000000"/>
                </a:solidFill>
                <a:latin typeface="Monospace"/>
              </a:rPr>
              <a:t> = </a:t>
            </a:r>
            <a:r>
              <a:rPr lang="en-US" sz="1800" u="sng" dirty="0">
                <a:solidFill>
                  <a:srgbClr val="2A00FF"/>
                </a:solidFill>
                <a:latin typeface="Monospace"/>
              </a:rPr>
              <a:t>"Select </a:t>
            </a:r>
            <a:r>
              <a:rPr lang="en-US" sz="1800" u="sng" dirty="0" err="1">
                <a:solidFill>
                  <a:srgbClr val="2A00FF"/>
                </a:solidFill>
                <a:latin typeface="Monospace"/>
              </a:rPr>
              <a:t>time,latitude,longitude</a:t>
            </a:r>
            <a:r>
              <a:rPr lang="en-US" sz="1800" u="sng" dirty="0">
                <a:solidFill>
                  <a:srgbClr val="2A00FF"/>
                </a:solidFill>
                <a:latin typeface="Monospace"/>
              </a:rPr>
              <a:t> from </a:t>
            </a:r>
            <a:r>
              <a:rPr lang="en-US" sz="1800" u="sng" dirty="0" err="1">
                <a:solidFill>
                  <a:srgbClr val="2A00FF"/>
                </a:solidFill>
                <a:latin typeface="Monospace"/>
              </a:rPr>
              <a:t>arac_takibi.location</a:t>
            </a:r>
            <a:r>
              <a:rPr lang="en-US" sz="1800" u="sng" dirty="0">
                <a:solidFill>
                  <a:srgbClr val="2A00FF"/>
                </a:solidFill>
                <a:latin typeface="Monospace"/>
              </a:rPr>
              <a:t> where </a:t>
            </a:r>
            <a:r>
              <a:rPr lang="en-US" sz="1800" u="sng" dirty="0" err="1">
                <a:solidFill>
                  <a:srgbClr val="2A00FF"/>
                </a:solidFill>
                <a:latin typeface="Monospace"/>
              </a:rPr>
              <a:t>vehicle_id</a:t>
            </a:r>
            <a:r>
              <a:rPr lang="en-US" sz="1800" u="sng" dirty="0">
                <a:solidFill>
                  <a:srgbClr val="2A00FF"/>
                </a:solidFill>
                <a:latin typeface="Monospace"/>
              </a:rPr>
              <a:t> ='"</a:t>
            </a:r>
            <a:r>
              <a:rPr lang="en-US" sz="1800" u="sng" dirty="0">
                <a:solidFill>
                  <a:srgbClr val="000000"/>
                </a:solidFill>
                <a:latin typeface="Monospace"/>
              </a:rPr>
              <a:t>+</a:t>
            </a:r>
            <a:r>
              <a:rPr lang="en-US" sz="1800" u="sng" dirty="0" err="1">
                <a:solidFill>
                  <a:srgbClr val="000000"/>
                </a:solidFill>
                <a:latin typeface="Monospace"/>
              </a:rPr>
              <a:t>vehicleId</a:t>
            </a:r>
            <a:r>
              <a:rPr lang="en-US" sz="1800" u="sng" dirty="0">
                <a:solidFill>
                  <a:srgbClr val="000000"/>
                </a:solidFill>
                <a:latin typeface="Monospace"/>
              </a:rPr>
              <a:t>+</a:t>
            </a:r>
            <a:r>
              <a:rPr lang="en-US" sz="1800" u="sng" dirty="0">
                <a:solidFill>
                  <a:srgbClr val="2A00FF"/>
                </a:solidFill>
                <a:latin typeface="Monospace"/>
              </a:rPr>
              <a:t>"'and date '"</a:t>
            </a:r>
            <a:r>
              <a:rPr lang="en-US" sz="1800" u="sng" dirty="0">
                <a:solidFill>
                  <a:srgbClr val="000000"/>
                </a:solidFill>
                <a:latin typeface="Monospace"/>
              </a:rPr>
              <a:t>+</a:t>
            </a:r>
            <a:r>
              <a:rPr lang="en-US" sz="1800" u="sng" dirty="0" err="1">
                <a:solidFill>
                  <a:srgbClr val="000000"/>
                </a:solidFill>
                <a:latin typeface="Monospace"/>
              </a:rPr>
              <a:t>trackdate</a:t>
            </a:r>
            <a:r>
              <a:rPr lang="en-US" sz="1800" u="sng" dirty="0">
                <a:solidFill>
                  <a:srgbClr val="000000"/>
                </a:solidFill>
                <a:latin typeface="Monospace"/>
              </a:rPr>
              <a:t>+</a:t>
            </a:r>
            <a:r>
              <a:rPr lang="en-US" sz="1800" u="sng" dirty="0">
                <a:solidFill>
                  <a:srgbClr val="2A00FF"/>
                </a:solidFill>
                <a:latin typeface="Monospace"/>
              </a:rPr>
              <a:t>"' "</a:t>
            </a:r>
            <a:r>
              <a:rPr lang="en-US" sz="1800" u="sng" dirty="0">
                <a:solidFill>
                  <a:srgbClr val="000000"/>
                </a:solidFill>
                <a:latin typeface="Monospace"/>
              </a:rPr>
              <a:t>;</a:t>
            </a:r>
            <a:endParaRPr lang="tr-TR" sz="1800" u="sng" dirty="0">
              <a:solidFill>
                <a:srgbClr val="000000"/>
              </a:solidFill>
              <a:latin typeface="Monospace"/>
            </a:endParaRPr>
          </a:p>
          <a:p>
            <a:r>
              <a:rPr lang="tr-TR" dirty="0"/>
              <a:t>Sonuna </a:t>
            </a:r>
            <a:r>
              <a:rPr lang="tr-TR" b="1" dirty="0">
                <a:solidFill>
                  <a:srgbClr val="0070C0"/>
                </a:solidFill>
              </a:rPr>
              <a:t>LIMIT 1 </a:t>
            </a:r>
            <a:r>
              <a:rPr lang="tr-TR" dirty="0">
                <a:solidFill>
                  <a:schemeClr val="tx1"/>
                </a:solidFill>
              </a:rPr>
              <a:t>ekleyelim</a:t>
            </a:r>
          </a:p>
        </p:txBody>
      </p:sp>
    </p:spTree>
    <p:extLst>
      <p:ext uri="{BB962C8B-B14F-4D97-AF65-F5344CB8AC3E}">
        <p14:creationId xmlns:p14="http://schemas.microsoft.com/office/powerpoint/2010/main" val="1087168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E712DE-E6FD-B94B-0983-83F63ACF7CDA}"/>
              </a:ext>
            </a:extLst>
          </p:cNvPr>
          <p:cNvSpPr>
            <a:spLocks noGrp="1"/>
          </p:cNvSpPr>
          <p:nvPr>
            <p:ph type="title"/>
          </p:nvPr>
        </p:nvSpPr>
        <p:spPr/>
        <p:txBody>
          <a:bodyPr/>
          <a:lstStyle/>
          <a:p>
            <a:r>
              <a:rPr lang="tr-TR" dirty="0" err="1"/>
              <a:t>Cassandrayı</a:t>
            </a:r>
            <a:r>
              <a:rPr lang="tr-TR" dirty="0"/>
              <a:t> Başlatma</a:t>
            </a:r>
          </a:p>
        </p:txBody>
      </p:sp>
      <p:sp>
        <p:nvSpPr>
          <p:cNvPr id="3" name="İçerik Yer Tutucusu 2">
            <a:extLst>
              <a:ext uri="{FF2B5EF4-FFF2-40B4-BE49-F238E27FC236}">
                <a16:creationId xmlns:a16="http://schemas.microsoft.com/office/drawing/2014/main" id="{8D451E87-F943-DC92-467D-10F63A11F9D9}"/>
              </a:ext>
            </a:extLst>
          </p:cNvPr>
          <p:cNvSpPr>
            <a:spLocks noGrp="1"/>
          </p:cNvSpPr>
          <p:nvPr>
            <p:ph idx="1"/>
          </p:nvPr>
        </p:nvSpPr>
        <p:spPr/>
        <p:txBody>
          <a:bodyPr/>
          <a:lstStyle/>
          <a:p>
            <a:r>
              <a:rPr lang="tr-TR" dirty="0"/>
              <a:t>cd ..  ile </a:t>
            </a:r>
            <a:r>
              <a:rPr lang="tr-TR" dirty="0" err="1"/>
              <a:t>conftan</a:t>
            </a:r>
            <a:r>
              <a:rPr lang="tr-TR" dirty="0"/>
              <a:t> çıkıp </a:t>
            </a:r>
            <a:r>
              <a:rPr lang="tr-TR" dirty="0" err="1"/>
              <a:t>cassandra</a:t>
            </a:r>
            <a:r>
              <a:rPr lang="tr-TR" dirty="0"/>
              <a:t>/apache-cassandra-2.0.7-bin.tar.gz dizinine girelim</a:t>
            </a:r>
          </a:p>
          <a:p>
            <a:r>
              <a:rPr lang="tr-TR" dirty="0"/>
              <a:t>bin/</a:t>
            </a:r>
            <a:r>
              <a:rPr lang="tr-TR" dirty="0" err="1"/>
              <a:t>cassandra</a:t>
            </a:r>
            <a:r>
              <a:rPr lang="tr-TR" dirty="0"/>
              <a:t> </a:t>
            </a:r>
          </a:p>
          <a:p>
            <a:r>
              <a:rPr lang="tr-TR" dirty="0"/>
              <a:t>İkinci bir terminal açalım</a:t>
            </a:r>
          </a:p>
          <a:p>
            <a:r>
              <a:rPr lang="tr-TR" dirty="0" err="1"/>
              <a:t>ps</a:t>
            </a:r>
            <a:r>
              <a:rPr lang="tr-TR" dirty="0"/>
              <a:t> </a:t>
            </a:r>
            <a:r>
              <a:rPr lang="tr-TR" dirty="0" err="1"/>
              <a:t>aux</a:t>
            </a:r>
            <a:r>
              <a:rPr lang="tr-TR" dirty="0"/>
              <a:t> | </a:t>
            </a:r>
            <a:r>
              <a:rPr lang="tr-TR" dirty="0" err="1"/>
              <a:t>grep</a:t>
            </a:r>
            <a:r>
              <a:rPr lang="tr-TR" dirty="0"/>
              <a:t> </a:t>
            </a:r>
            <a:r>
              <a:rPr lang="tr-TR" dirty="0" err="1"/>
              <a:t>cass</a:t>
            </a:r>
            <a:endParaRPr lang="tr-TR" dirty="0"/>
          </a:p>
          <a:p>
            <a:r>
              <a:rPr lang="tr-TR" dirty="0" err="1"/>
              <a:t>Vm</a:t>
            </a:r>
            <a:r>
              <a:rPr lang="tr-TR" dirty="0"/>
              <a:t> in yanındaki çalışan portu kapatalım</a:t>
            </a:r>
          </a:p>
          <a:p>
            <a:r>
              <a:rPr lang="tr-TR" dirty="0" err="1"/>
              <a:t>Kill</a:t>
            </a:r>
            <a:r>
              <a:rPr lang="tr-TR" dirty="0"/>
              <a:t> &lt;</a:t>
            </a:r>
            <a:r>
              <a:rPr lang="tr-TR" dirty="0" err="1"/>
              <a:t>process</a:t>
            </a:r>
            <a:r>
              <a:rPr lang="tr-TR" dirty="0"/>
              <a:t> </a:t>
            </a:r>
            <a:r>
              <a:rPr lang="tr-TR" dirty="0" err="1"/>
              <a:t>id’si</a:t>
            </a:r>
            <a:r>
              <a:rPr lang="tr-TR" dirty="0"/>
              <a:t>&gt;</a:t>
            </a:r>
          </a:p>
        </p:txBody>
      </p:sp>
    </p:spTree>
    <p:extLst>
      <p:ext uri="{BB962C8B-B14F-4D97-AF65-F5344CB8AC3E}">
        <p14:creationId xmlns:p14="http://schemas.microsoft.com/office/powerpoint/2010/main" val="796892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6134B1-5C48-4433-C1F6-0D34B4F862CA}"/>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B088F80-360B-A12E-1F0E-DFAB88883BCA}"/>
              </a:ext>
            </a:extLst>
          </p:cNvPr>
          <p:cNvSpPr>
            <a:spLocks noGrp="1"/>
          </p:cNvSpPr>
          <p:nvPr>
            <p:ph idx="1"/>
          </p:nvPr>
        </p:nvSpPr>
        <p:spPr/>
        <p:txBody>
          <a:bodyPr/>
          <a:lstStyle/>
          <a:p>
            <a:pPr marL="0" indent="0">
              <a:buNone/>
            </a:pPr>
            <a:r>
              <a:rPr lang="tr-TR" dirty="0" err="1"/>
              <a:t>Vehicle_html</a:t>
            </a:r>
            <a:r>
              <a:rPr lang="tr-TR" dirty="0"/>
              <a:t> dosyasındaki kodu kopyala yapıştır yapalım</a:t>
            </a:r>
          </a:p>
          <a:p>
            <a:pPr marL="0" indent="0">
              <a:buNone/>
            </a:pPr>
            <a:r>
              <a:rPr lang="tr-TR" dirty="0" err="1"/>
              <a:t>Vehiclewithmaphtml</a:t>
            </a:r>
            <a:r>
              <a:rPr lang="tr-TR" dirty="0"/>
              <a:t> dosyasındaki kodu kopyala yapıştır yapalım</a:t>
            </a:r>
          </a:p>
          <a:p>
            <a:pPr marL="0" indent="0">
              <a:buNone/>
            </a:pPr>
            <a:endParaRPr lang="tr-TR" dirty="0"/>
          </a:p>
        </p:txBody>
      </p:sp>
    </p:spTree>
    <p:extLst>
      <p:ext uri="{BB962C8B-B14F-4D97-AF65-F5344CB8AC3E}">
        <p14:creationId xmlns:p14="http://schemas.microsoft.com/office/powerpoint/2010/main" val="3242166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B10E85-B28E-E9DC-AAEC-1847868D81EE}"/>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BE17BC3A-98F3-77A3-ED56-4D5451B780C4}"/>
              </a:ext>
            </a:extLst>
          </p:cNvPr>
          <p:cNvSpPr>
            <a:spLocks noGrp="1"/>
          </p:cNvSpPr>
          <p:nvPr>
            <p:ph idx="1"/>
          </p:nvPr>
        </p:nvSpPr>
        <p:spPr/>
        <p:txBody>
          <a:bodyPr/>
          <a:lstStyle/>
          <a:p>
            <a:r>
              <a:rPr lang="tr-TR" dirty="0"/>
              <a:t>Model </a:t>
            </a:r>
            <a:r>
              <a:rPr lang="tr-TR" dirty="0" err="1"/>
              <a:t>View</a:t>
            </a:r>
            <a:r>
              <a:rPr lang="tr-TR" dirty="0"/>
              <a:t> Controller, bir uygulamanın veri veya arka uç yönünü ifade eder.</a:t>
            </a:r>
          </a:p>
          <a:p>
            <a:endParaRPr lang="tr-TR" dirty="0"/>
          </a:p>
          <a:p>
            <a:r>
              <a:rPr lang="tr-TR" dirty="0"/>
              <a:t>Bir </a:t>
            </a:r>
            <a:r>
              <a:rPr lang="tr-TR" dirty="0" err="1"/>
              <a:t>Cassandra</a:t>
            </a:r>
            <a:r>
              <a:rPr lang="tr-TR" dirty="0"/>
              <a:t> uygulaması söz konusu olduğunda, bir </a:t>
            </a:r>
            <a:r>
              <a:rPr lang="tr-TR" dirty="0" err="1"/>
              <a:t>Cassandra</a:t>
            </a:r>
            <a:r>
              <a:rPr lang="tr-TR" dirty="0"/>
              <a:t> veri tabanıyla iletişim kurmak için küme ve oturum nesneleri model kodunun parçası olacaktır.</a:t>
            </a:r>
          </a:p>
        </p:txBody>
      </p:sp>
    </p:spTree>
    <p:extLst>
      <p:ext uri="{BB962C8B-B14F-4D97-AF65-F5344CB8AC3E}">
        <p14:creationId xmlns:p14="http://schemas.microsoft.com/office/powerpoint/2010/main" val="35915978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2D8D27-20C3-AA85-C78C-87BDD4CF9E3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088EFE75-6754-98CC-20B3-30FFF253D7A4}"/>
              </a:ext>
            </a:extLst>
          </p:cNvPr>
          <p:cNvSpPr>
            <a:spLocks noGrp="1"/>
          </p:cNvSpPr>
          <p:nvPr>
            <p:ph idx="1"/>
          </p:nvPr>
        </p:nvSpPr>
        <p:spPr/>
        <p:txBody>
          <a:bodyPr/>
          <a:lstStyle/>
          <a:p>
            <a:r>
              <a:rPr lang="tr-TR" dirty="0"/>
              <a:t>Görünüm kodu(</a:t>
            </a:r>
            <a:r>
              <a:rPr lang="tr-TR" dirty="0" err="1"/>
              <a:t>View</a:t>
            </a:r>
            <a:r>
              <a:rPr lang="tr-TR" dirty="0"/>
              <a:t> Kodu), bir uygulamanın ön ucu veya kullanıcı arabirimi içindir.</a:t>
            </a:r>
          </a:p>
          <a:p>
            <a:endParaRPr lang="tr-TR" dirty="0"/>
          </a:p>
          <a:p>
            <a:r>
              <a:rPr lang="tr-TR" dirty="0"/>
              <a:t>Görüntüleme kodu, uygulamanın son kullanıcıya nasıl görüntüleneceğini belirler.</a:t>
            </a:r>
          </a:p>
          <a:p>
            <a:endParaRPr lang="tr-TR" dirty="0"/>
          </a:p>
          <a:p>
            <a:r>
              <a:rPr lang="tr-TR" dirty="0"/>
              <a:t>Bir </a:t>
            </a:r>
            <a:r>
              <a:rPr lang="tr-TR" dirty="0" err="1"/>
              <a:t>Cassandra</a:t>
            </a:r>
            <a:r>
              <a:rPr lang="tr-TR" dirty="0"/>
              <a:t> </a:t>
            </a:r>
            <a:r>
              <a:rPr lang="tr-TR" dirty="0" err="1"/>
              <a:t>veritabanıyla</a:t>
            </a:r>
            <a:r>
              <a:rPr lang="tr-TR" dirty="0"/>
              <a:t> arayüz oluşturan bir web uygulaması söz konusu olduğunda, bu genellikle HTML/JavaScript kodu olacaktır.</a:t>
            </a:r>
          </a:p>
        </p:txBody>
      </p:sp>
    </p:spTree>
    <p:extLst>
      <p:ext uri="{BB962C8B-B14F-4D97-AF65-F5344CB8AC3E}">
        <p14:creationId xmlns:p14="http://schemas.microsoft.com/office/powerpoint/2010/main" val="3457444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B31B51-F16B-38D0-A4E1-87D27DA59CC2}"/>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EB30981-E9E8-04A9-3DDA-84DFD12A4A91}"/>
              </a:ext>
            </a:extLst>
          </p:cNvPr>
          <p:cNvSpPr>
            <a:spLocks noGrp="1"/>
          </p:cNvSpPr>
          <p:nvPr>
            <p:ph idx="1"/>
          </p:nvPr>
        </p:nvSpPr>
        <p:spPr/>
        <p:txBody>
          <a:bodyPr/>
          <a:lstStyle/>
          <a:p>
            <a:r>
              <a:rPr lang="tr-TR" dirty="0"/>
              <a:t>Yeni bir </a:t>
            </a:r>
            <a:r>
              <a:rPr lang="tr-TR" dirty="0" err="1"/>
              <a:t>dynamic</a:t>
            </a:r>
            <a:r>
              <a:rPr lang="tr-TR" dirty="0"/>
              <a:t> Project oluşturalım</a:t>
            </a:r>
          </a:p>
          <a:p>
            <a:r>
              <a:rPr lang="tr-TR" dirty="0"/>
              <a:t>Adını </a:t>
            </a:r>
            <a:r>
              <a:rPr lang="tr-TR" dirty="0" err="1"/>
              <a:t>vehicle-tracker-mvc</a:t>
            </a:r>
            <a:r>
              <a:rPr lang="tr-TR" dirty="0"/>
              <a:t> koyalım</a:t>
            </a:r>
          </a:p>
          <a:p>
            <a:r>
              <a:rPr lang="tr-TR" dirty="0"/>
              <a:t>Dosyayı seçelim</a:t>
            </a:r>
          </a:p>
          <a:p>
            <a:endParaRPr lang="tr-TR" dirty="0"/>
          </a:p>
          <a:p>
            <a:r>
              <a:rPr lang="tr-TR" dirty="0"/>
              <a:t>Alarm </a:t>
            </a:r>
            <a:r>
              <a:rPr lang="tr-TR" dirty="0" err="1"/>
              <a:t>System</a:t>
            </a:r>
            <a:r>
              <a:rPr lang="tr-TR" dirty="0"/>
              <a:t> </a:t>
            </a:r>
            <a:r>
              <a:rPr lang="tr-TR" dirty="0" err="1"/>
              <a:t>Servlet</a:t>
            </a:r>
            <a:r>
              <a:rPr lang="tr-TR" dirty="0"/>
              <a:t> Oluşturalım</a:t>
            </a:r>
          </a:p>
          <a:p>
            <a:pPr marL="0" indent="0" algn="l">
              <a:buNone/>
            </a:pPr>
            <a:r>
              <a:rPr lang="tr-TR" sz="1800" dirty="0" err="1">
                <a:solidFill>
                  <a:srgbClr val="000000"/>
                </a:solidFill>
                <a:latin typeface="Monospace"/>
              </a:rPr>
              <a:t>PrintWriter</a:t>
            </a:r>
            <a:r>
              <a:rPr lang="tr-TR" sz="1800" dirty="0">
                <a:solidFill>
                  <a:srgbClr val="000000"/>
                </a:solidFill>
                <a:latin typeface="Monospace"/>
              </a:rPr>
              <a:t> </a:t>
            </a:r>
            <a:r>
              <a:rPr lang="tr-TR" sz="1800" dirty="0" err="1">
                <a:solidFill>
                  <a:srgbClr val="000000"/>
                </a:solidFill>
                <a:latin typeface="Monospace"/>
              </a:rPr>
              <a:t>out</a:t>
            </a:r>
            <a:r>
              <a:rPr lang="tr-TR" sz="1800" dirty="0">
                <a:solidFill>
                  <a:srgbClr val="000000"/>
                </a:solidFill>
                <a:latin typeface="Monospace"/>
              </a:rPr>
              <a:t> = </a:t>
            </a:r>
            <a:r>
              <a:rPr lang="tr-TR" sz="1800" dirty="0" err="1">
                <a:solidFill>
                  <a:srgbClr val="000000"/>
                </a:solidFill>
                <a:latin typeface="Monospace"/>
              </a:rPr>
              <a:t>response.getWriter</a:t>
            </a:r>
            <a:r>
              <a:rPr lang="tr-TR" sz="1800" dirty="0">
                <a:solidFill>
                  <a:srgbClr val="000000"/>
                </a:solidFill>
                <a:latin typeface="Monospace"/>
              </a:rPr>
              <a:t>();</a:t>
            </a:r>
          </a:p>
          <a:p>
            <a:pPr marL="0" indent="0" algn="l">
              <a:buNone/>
            </a:pPr>
            <a:r>
              <a:rPr lang="tr-TR" sz="1800" dirty="0" err="1">
                <a:solidFill>
                  <a:srgbClr val="000000"/>
                </a:solidFill>
                <a:latin typeface="Monospace"/>
              </a:rPr>
              <a:t>out.println</a:t>
            </a:r>
            <a:r>
              <a:rPr lang="tr-TR" sz="1800" dirty="0">
                <a:solidFill>
                  <a:srgbClr val="000000"/>
                </a:solidFill>
                <a:latin typeface="Monospace"/>
              </a:rPr>
              <a:t>(</a:t>
            </a:r>
            <a:r>
              <a:rPr lang="tr-TR" dirty="0">
                <a:solidFill>
                  <a:srgbClr val="2A00FF"/>
                </a:solidFill>
                <a:latin typeface="Monospace"/>
              </a:rPr>
              <a:t>«Alarm Sistem</a:t>
            </a:r>
            <a:r>
              <a:rPr lang="tr-TR" sz="1800" dirty="0">
                <a:solidFill>
                  <a:srgbClr val="2A00FF"/>
                </a:solidFill>
                <a:latin typeface="Monospace"/>
              </a:rPr>
              <a:t>"</a:t>
            </a:r>
            <a:r>
              <a:rPr lang="tr-TR" sz="1800" dirty="0">
                <a:solidFill>
                  <a:srgbClr val="000000"/>
                </a:solidFill>
                <a:latin typeface="Monospace"/>
              </a:rPr>
              <a:t>);</a:t>
            </a:r>
            <a:endParaRPr lang="tr-TR" dirty="0"/>
          </a:p>
          <a:p>
            <a:endParaRPr lang="tr-TR" dirty="0"/>
          </a:p>
        </p:txBody>
      </p:sp>
    </p:spTree>
    <p:extLst>
      <p:ext uri="{BB962C8B-B14F-4D97-AF65-F5344CB8AC3E}">
        <p14:creationId xmlns:p14="http://schemas.microsoft.com/office/powerpoint/2010/main" val="473667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DCE3AF-D795-701B-79C5-59EA85693BF8}"/>
              </a:ext>
            </a:extLst>
          </p:cNvPr>
          <p:cNvSpPr>
            <a:spLocks noGrp="1"/>
          </p:cNvSpPr>
          <p:nvPr>
            <p:ph type="title"/>
          </p:nvPr>
        </p:nvSpPr>
        <p:spPr/>
        <p:txBody>
          <a:bodyPr/>
          <a:lstStyle/>
          <a:p>
            <a:r>
              <a:rPr lang="tr-TR" dirty="0"/>
              <a:t>Veriyi Güncelleme</a:t>
            </a:r>
          </a:p>
        </p:txBody>
      </p:sp>
      <p:sp>
        <p:nvSpPr>
          <p:cNvPr id="3" name="İçerik Yer Tutucusu 2">
            <a:extLst>
              <a:ext uri="{FF2B5EF4-FFF2-40B4-BE49-F238E27FC236}">
                <a16:creationId xmlns:a16="http://schemas.microsoft.com/office/drawing/2014/main" id="{8611CF45-D214-8382-C5E7-F2E6F483FE90}"/>
              </a:ext>
            </a:extLst>
          </p:cNvPr>
          <p:cNvSpPr>
            <a:spLocks noGrp="1"/>
          </p:cNvSpPr>
          <p:nvPr>
            <p:ph idx="1"/>
          </p:nvPr>
        </p:nvSpPr>
        <p:spPr/>
        <p:txBody>
          <a:bodyPr/>
          <a:lstStyle/>
          <a:p>
            <a:r>
              <a:rPr lang="tr-TR" dirty="0"/>
              <a:t>UPDATE komutu </a:t>
            </a:r>
            <a:r>
              <a:rPr lang="tr-TR" dirty="0" err="1"/>
              <a:t>Cassandrada</a:t>
            </a:r>
            <a:r>
              <a:rPr lang="tr-TR" dirty="0"/>
              <a:t> ki veriyi güncellemek için kullanılır</a:t>
            </a:r>
          </a:p>
          <a:p>
            <a:endParaRPr lang="tr-TR" dirty="0"/>
          </a:p>
          <a:p>
            <a:r>
              <a:rPr lang="tr-TR" b="1" dirty="0"/>
              <a:t>UPDATE </a:t>
            </a:r>
            <a:r>
              <a:rPr lang="tr-TR" b="1" dirty="0" err="1"/>
              <a:t>home_security.home</a:t>
            </a:r>
            <a:r>
              <a:rPr lang="tr-TR" b="1" dirty="0"/>
              <a:t> SET</a:t>
            </a:r>
          </a:p>
          <a:p>
            <a:pPr marL="0" indent="0">
              <a:buNone/>
            </a:pPr>
            <a:r>
              <a:rPr lang="tr-TR" b="1" dirty="0"/>
              <a:t>      </a:t>
            </a:r>
            <a:r>
              <a:rPr lang="tr-TR" b="1" dirty="0" err="1"/>
              <a:t>phone</a:t>
            </a:r>
            <a:r>
              <a:rPr lang="tr-TR" b="1" dirty="0"/>
              <a:t> = ‘310-883-7197’ </a:t>
            </a:r>
          </a:p>
          <a:p>
            <a:pPr marL="0" indent="0">
              <a:buNone/>
            </a:pPr>
            <a:r>
              <a:rPr lang="tr-TR" b="1" dirty="0"/>
              <a:t>      </a:t>
            </a:r>
            <a:r>
              <a:rPr lang="tr-TR" b="1" dirty="0" err="1"/>
              <a:t>where</a:t>
            </a:r>
            <a:r>
              <a:rPr lang="tr-TR" b="1" dirty="0"/>
              <a:t> </a:t>
            </a:r>
            <a:r>
              <a:rPr lang="tr-TR" b="1" dirty="0" err="1"/>
              <a:t>home_id</a:t>
            </a:r>
            <a:r>
              <a:rPr lang="tr-TR" b="1" dirty="0"/>
              <a:t> = ‘H01474777’;</a:t>
            </a:r>
          </a:p>
          <a:p>
            <a:pPr marL="0" indent="0">
              <a:buNone/>
            </a:pPr>
            <a:endParaRPr lang="tr-TR" b="1" dirty="0"/>
          </a:p>
          <a:p>
            <a:pPr marL="0" indent="0">
              <a:buNone/>
            </a:pPr>
            <a:endParaRPr lang="tr-TR" b="1" dirty="0"/>
          </a:p>
        </p:txBody>
      </p:sp>
    </p:spTree>
    <p:extLst>
      <p:ext uri="{BB962C8B-B14F-4D97-AF65-F5344CB8AC3E}">
        <p14:creationId xmlns:p14="http://schemas.microsoft.com/office/powerpoint/2010/main" val="2701876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57EDB8-6A79-EB3C-BC68-7403F4AE6256}"/>
              </a:ext>
            </a:extLst>
          </p:cNvPr>
          <p:cNvSpPr>
            <a:spLocks noGrp="1"/>
          </p:cNvSpPr>
          <p:nvPr>
            <p:ph type="title"/>
          </p:nvPr>
        </p:nvSpPr>
        <p:spPr/>
        <p:txBody>
          <a:bodyPr/>
          <a:lstStyle/>
          <a:p>
            <a:r>
              <a:rPr lang="tr-TR" dirty="0"/>
              <a:t>Veriyi Güncelleme</a:t>
            </a:r>
          </a:p>
        </p:txBody>
      </p:sp>
      <p:sp>
        <p:nvSpPr>
          <p:cNvPr id="3" name="İçerik Yer Tutucusu 2">
            <a:extLst>
              <a:ext uri="{FF2B5EF4-FFF2-40B4-BE49-F238E27FC236}">
                <a16:creationId xmlns:a16="http://schemas.microsoft.com/office/drawing/2014/main" id="{CA7AE5A7-C39E-0983-8A62-5E9E9D1AAB53}"/>
              </a:ext>
            </a:extLst>
          </p:cNvPr>
          <p:cNvSpPr>
            <a:spLocks noGrp="1"/>
          </p:cNvSpPr>
          <p:nvPr>
            <p:ph idx="1"/>
          </p:nvPr>
        </p:nvSpPr>
        <p:spPr/>
        <p:txBody>
          <a:bodyPr/>
          <a:lstStyle/>
          <a:p>
            <a:r>
              <a:rPr lang="tr-TR" dirty="0"/>
              <a:t>Set komutu ile virgül kullanarak birden fazla öğeyi güncelleyebiliriz</a:t>
            </a:r>
          </a:p>
          <a:p>
            <a:r>
              <a:rPr lang="tr-TR" b="1" dirty="0"/>
              <a:t>UPDATE </a:t>
            </a:r>
            <a:r>
              <a:rPr lang="tr-TR" b="1" dirty="0" err="1"/>
              <a:t>home_security.home</a:t>
            </a:r>
            <a:r>
              <a:rPr lang="tr-TR" b="1" dirty="0"/>
              <a:t> SET</a:t>
            </a:r>
          </a:p>
          <a:p>
            <a:pPr marL="0" indent="0">
              <a:buNone/>
            </a:pPr>
            <a:r>
              <a:rPr lang="tr-TR" b="1" dirty="0"/>
              <a:t>      </a:t>
            </a:r>
            <a:r>
              <a:rPr lang="tr-TR" b="1" dirty="0" err="1"/>
              <a:t>phone</a:t>
            </a:r>
            <a:r>
              <a:rPr lang="tr-TR" b="1" dirty="0"/>
              <a:t> = ‘310-883-7197’,</a:t>
            </a:r>
          </a:p>
          <a:p>
            <a:pPr marL="0" indent="0">
              <a:buNone/>
            </a:pPr>
            <a:r>
              <a:rPr lang="tr-TR" b="1" dirty="0"/>
              <a:t>      </a:t>
            </a:r>
            <a:r>
              <a:rPr lang="tr-TR" b="1" dirty="0" err="1"/>
              <a:t>contact_name</a:t>
            </a:r>
            <a:r>
              <a:rPr lang="tr-TR" b="1" dirty="0"/>
              <a:t> =‘</a:t>
            </a:r>
            <a:r>
              <a:rPr lang="tr-TR" b="1" dirty="0" err="1"/>
              <a:t>Mr</a:t>
            </a:r>
            <a:r>
              <a:rPr lang="tr-TR" b="1" dirty="0"/>
              <a:t>. </a:t>
            </a:r>
            <a:r>
              <a:rPr lang="tr-TR" b="1" dirty="0" err="1"/>
              <a:t>Drysdale</a:t>
            </a:r>
            <a:r>
              <a:rPr lang="tr-TR" b="1" dirty="0"/>
              <a:t>’</a:t>
            </a:r>
          </a:p>
          <a:p>
            <a:pPr marL="0" indent="0">
              <a:buNone/>
            </a:pPr>
            <a:r>
              <a:rPr lang="tr-TR" b="1" dirty="0"/>
              <a:t>      </a:t>
            </a:r>
            <a:r>
              <a:rPr lang="tr-TR" b="1" dirty="0" err="1"/>
              <a:t>where</a:t>
            </a:r>
            <a:r>
              <a:rPr lang="tr-TR" b="1" dirty="0"/>
              <a:t> </a:t>
            </a:r>
            <a:r>
              <a:rPr lang="tr-TR" b="1" dirty="0" err="1"/>
              <a:t>home_id</a:t>
            </a:r>
            <a:r>
              <a:rPr lang="tr-TR" b="1" dirty="0"/>
              <a:t> = ‘H01474777’;</a:t>
            </a:r>
          </a:p>
          <a:p>
            <a:pPr marL="0" indent="0">
              <a:buNone/>
            </a:pPr>
            <a:endParaRPr lang="tr-TR" dirty="0"/>
          </a:p>
          <a:p>
            <a:endParaRPr lang="tr-TR" dirty="0"/>
          </a:p>
        </p:txBody>
      </p:sp>
    </p:spTree>
    <p:extLst>
      <p:ext uri="{BB962C8B-B14F-4D97-AF65-F5344CB8AC3E}">
        <p14:creationId xmlns:p14="http://schemas.microsoft.com/office/powerpoint/2010/main" val="2216579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022BC8-9BDD-DACB-032E-4F1FDAE0646F}"/>
              </a:ext>
            </a:extLst>
          </p:cNvPr>
          <p:cNvSpPr>
            <a:spLocks noGrp="1"/>
          </p:cNvSpPr>
          <p:nvPr>
            <p:ph type="title"/>
          </p:nvPr>
        </p:nvSpPr>
        <p:spPr/>
        <p:txBody>
          <a:bodyPr/>
          <a:lstStyle/>
          <a:p>
            <a:r>
              <a:rPr lang="tr-TR" dirty="0"/>
              <a:t>Veri Nasıl Güncellenir</a:t>
            </a:r>
          </a:p>
        </p:txBody>
      </p:sp>
      <p:sp>
        <p:nvSpPr>
          <p:cNvPr id="3" name="İçerik Yer Tutucusu 2">
            <a:extLst>
              <a:ext uri="{FF2B5EF4-FFF2-40B4-BE49-F238E27FC236}">
                <a16:creationId xmlns:a16="http://schemas.microsoft.com/office/drawing/2014/main" id="{0A9FF2AD-2B8A-44D3-EE33-4D01F5F4F2FD}"/>
              </a:ext>
            </a:extLst>
          </p:cNvPr>
          <p:cNvSpPr>
            <a:spLocks noGrp="1"/>
          </p:cNvSpPr>
          <p:nvPr>
            <p:ph idx="1"/>
          </p:nvPr>
        </p:nvSpPr>
        <p:spPr/>
        <p:txBody>
          <a:bodyPr/>
          <a:lstStyle/>
          <a:p>
            <a:r>
              <a:rPr lang="tr-TR" dirty="0" err="1"/>
              <a:t>Cassandra</a:t>
            </a:r>
            <a:r>
              <a:rPr lang="tr-TR" dirty="0"/>
              <a:t> da güncelleme yaparken ilişkisel </a:t>
            </a:r>
            <a:r>
              <a:rPr lang="tr-TR" dirty="0" err="1"/>
              <a:t>veritabanlarının</a:t>
            </a:r>
            <a:r>
              <a:rPr lang="tr-TR" dirty="0"/>
              <a:t> aksine veriyi bulup güncelleyip kaydedecek bir alan yoktur</a:t>
            </a:r>
          </a:p>
          <a:p>
            <a:r>
              <a:rPr lang="tr-TR" dirty="0"/>
              <a:t>Bunun yerine güncellemek başka bir yazma işlemidir</a:t>
            </a:r>
          </a:p>
          <a:p>
            <a:r>
              <a:rPr lang="tr-TR" dirty="0"/>
              <a:t>Örnek olarak son alıştırmada, bir </a:t>
            </a:r>
            <a:r>
              <a:rPr lang="tr-TR" dirty="0" err="1"/>
              <a:t>memtable</a:t>
            </a:r>
            <a:r>
              <a:rPr lang="tr-TR" dirty="0"/>
              <a:t> dolduğunda sonunda yeni bir </a:t>
            </a:r>
            <a:r>
              <a:rPr lang="tr-TR" dirty="0" err="1"/>
              <a:t>sstable'a</a:t>
            </a:r>
            <a:r>
              <a:rPr lang="tr-TR" dirty="0"/>
              <a:t> geçmek için bir </a:t>
            </a:r>
            <a:r>
              <a:rPr lang="tr-TR" dirty="0" err="1"/>
              <a:t>memtable'a</a:t>
            </a:r>
            <a:r>
              <a:rPr lang="tr-TR" dirty="0"/>
              <a:t> yazdık.</a:t>
            </a:r>
          </a:p>
        </p:txBody>
      </p:sp>
    </p:spTree>
    <p:extLst>
      <p:ext uri="{BB962C8B-B14F-4D97-AF65-F5344CB8AC3E}">
        <p14:creationId xmlns:p14="http://schemas.microsoft.com/office/powerpoint/2010/main" val="3226206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189049-6AB5-9E5A-3424-2BEE00366BB1}"/>
              </a:ext>
            </a:extLst>
          </p:cNvPr>
          <p:cNvSpPr>
            <a:spLocks noGrp="1"/>
          </p:cNvSpPr>
          <p:nvPr>
            <p:ph type="title"/>
          </p:nvPr>
        </p:nvSpPr>
        <p:spPr/>
        <p:txBody>
          <a:bodyPr/>
          <a:lstStyle/>
          <a:p>
            <a:r>
              <a:rPr lang="tr-TR" dirty="0"/>
              <a:t>Veriyi Silmek</a:t>
            </a:r>
          </a:p>
        </p:txBody>
      </p:sp>
      <p:sp>
        <p:nvSpPr>
          <p:cNvPr id="3" name="İçerik Yer Tutucusu 2">
            <a:extLst>
              <a:ext uri="{FF2B5EF4-FFF2-40B4-BE49-F238E27FC236}">
                <a16:creationId xmlns:a16="http://schemas.microsoft.com/office/drawing/2014/main" id="{EA051119-35A7-F955-10AA-6DFCA8301427}"/>
              </a:ext>
            </a:extLst>
          </p:cNvPr>
          <p:cNvSpPr>
            <a:spLocks noGrp="1"/>
          </p:cNvSpPr>
          <p:nvPr>
            <p:ph idx="1"/>
          </p:nvPr>
        </p:nvSpPr>
        <p:spPr/>
        <p:txBody>
          <a:bodyPr/>
          <a:lstStyle/>
          <a:p>
            <a:r>
              <a:rPr lang="tr-TR" dirty="0" err="1"/>
              <a:t>Cassandra’da</a:t>
            </a:r>
            <a:r>
              <a:rPr lang="tr-TR" dirty="0"/>
              <a:t> veri silmek için kullanılan birden çok CQL komutu vardır</a:t>
            </a:r>
          </a:p>
          <a:p>
            <a:r>
              <a:rPr lang="tr-TR" dirty="0"/>
              <a:t>Bunlar DELETE,TRUNCATE ve </a:t>
            </a:r>
            <a:r>
              <a:rPr lang="tr-TR" dirty="0" err="1"/>
              <a:t>DROP’tur</a:t>
            </a:r>
            <a:endParaRPr lang="tr-TR" dirty="0"/>
          </a:p>
          <a:p>
            <a:r>
              <a:rPr lang="tr-TR" dirty="0"/>
              <a:t>DELETE sütunda </a:t>
            </a:r>
            <a:r>
              <a:rPr lang="tr-TR" dirty="0" err="1"/>
              <a:t>ki,satırda</a:t>
            </a:r>
            <a:r>
              <a:rPr lang="tr-TR" dirty="0"/>
              <a:t> ki veya satırlarda ki verileri silmek için kullanılır</a:t>
            </a:r>
          </a:p>
          <a:p>
            <a:endParaRPr lang="tr-TR" dirty="0"/>
          </a:p>
          <a:p>
            <a:r>
              <a:rPr lang="tr-TR" dirty="0"/>
              <a:t>TRUNCATE tablodaki tüm verileri silmek için kullanılır</a:t>
            </a:r>
          </a:p>
          <a:p>
            <a:endParaRPr lang="tr-TR" dirty="0"/>
          </a:p>
          <a:p>
            <a:r>
              <a:rPr lang="tr-TR" dirty="0"/>
              <a:t>DROP bir tablo yada </a:t>
            </a:r>
            <a:r>
              <a:rPr lang="tr-TR" dirty="0" err="1"/>
              <a:t>keyspace</a:t>
            </a:r>
            <a:r>
              <a:rPr lang="tr-TR" dirty="0"/>
              <a:t> silmek için kullanılır</a:t>
            </a:r>
          </a:p>
        </p:txBody>
      </p:sp>
    </p:spTree>
    <p:extLst>
      <p:ext uri="{BB962C8B-B14F-4D97-AF65-F5344CB8AC3E}">
        <p14:creationId xmlns:p14="http://schemas.microsoft.com/office/powerpoint/2010/main" val="10524729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44C996-1BF9-B30A-0359-B03877269831}"/>
              </a:ext>
            </a:extLst>
          </p:cNvPr>
          <p:cNvSpPr>
            <a:spLocks noGrp="1"/>
          </p:cNvSpPr>
          <p:nvPr>
            <p:ph type="title"/>
          </p:nvPr>
        </p:nvSpPr>
        <p:spPr/>
        <p:txBody>
          <a:bodyPr/>
          <a:lstStyle/>
          <a:p>
            <a:r>
              <a:rPr lang="tr-TR" dirty="0"/>
              <a:t>Veriyi Silmek</a:t>
            </a:r>
          </a:p>
        </p:txBody>
      </p:sp>
      <p:sp>
        <p:nvSpPr>
          <p:cNvPr id="3" name="İçerik Yer Tutucusu 2">
            <a:extLst>
              <a:ext uri="{FF2B5EF4-FFF2-40B4-BE49-F238E27FC236}">
                <a16:creationId xmlns:a16="http://schemas.microsoft.com/office/drawing/2014/main" id="{3FC44C8D-1794-527D-07AB-5CE3BAD49740}"/>
              </a:ext>
            </a:extLst>
          </p:cNvPr>
          <p:cNvSpPr>
            <a:spLocks noGrp="1"/>
          </p:cNvSpPr>
          <p:nvPr>
            <p:ph idx="1"/>
          </p:nvPr>
        </p:nvSpPr>
        <p:spPr/>
        <p:txBody>
          <a:bodyPr/>
          <a:lstStyle/>
          <a:p>
            <a:r>
              <a:rPr lang="tr-TR" dirty="0"/>
              <a:t>SOURCE ‘./</a:t>
            </a:r>
            <a:r>
              <a:rPr lang="tr-TR" dirty="0" err="1"/>
              <a:t>create.cql</a:t>
            </a:r>
            <a:r>
              <a:rPr lang="tr-TR" dirty="0"/>
              <a:t>’;</a:t>
            </a:r>
          </a:p>
          <a:p>
            <a:endParaRPr lang="tr-TR" dirty="0"/>
          </a:p>
          <a:p>
            <a:r>
              <a:rPr lang="tr-TR" dirty="0"/>
              <a:t>SELECT * FROM </a:t>
            </a:r>
            <a:r>
              <a:rPr lang="tr-TR" dirty="0" err="1"/>
              <a:t>messages_by_user</a:t>
            </a:r>
            <a:r>
              <a:rPr lang="tr-TR" dirty="0"/>
              <a:t>;</a:t>
            </a:r>
          </a:p>
          <a:p>
            <a:pPr marL="0" indent="0">
              <a:buNone/>
            </a:pPr>
            <a:endParaRPr lang="tr-TR" dirty="0"/>
          </a:p>
          <a:p>
            <a:r>
              <a:rPr lang="tr-TR" dirty="0"/>
              <a:t>DELETE body </a:t>
            </a:r>
            <a:r>
              <a:rPr lang="tr-TR" dirty="0" err="1"/>
              <a:t>from</a:t>
            </a:r>
            <a:r>
              <a:rPr lang="tr-TR" dirty="0"/>
              <a:t> </a:t>
            </a:r>
            <a:r>
              <a:rPr lang="tr-TR" dirty="0" err="1"/>
              <a:t>messages_by_user</a:t>
            </a:r>
            <a:r>
              <a:rPr lang="tr-TR" dirty="0"/>
              <a:t> WHERE </a:t>
            </a:r>
            <a:r>
              <a:rPr lang="tr-TR" dirty="0" err="1"/>
              <a:t>sender</a:t>
            </a:r>
            <a:r>
              <a:rPr lang="tr-TR" dirty="0"/>
              <a:t> = ‘</a:t>
            </a:r>
            <a:r>
              <a:rPr lang="tr-TR" dirty="0" err="1"/>
              <a:t>juju</a:t>
            </a:r>
            <a:r>
              <a:rPr lang="tr-TR" dirty="0"/>
              <a:t>’ </a:t>
            </a:r>
            <a:r>
              <a:rPr lang="tr-TR" dirty="0" err="1"/>
              <a:t>and</a:t>
            </a:r>
            <a:r>
              <a:rPr lang="tr-TR" dirty="0"/>
              <a:t> sent = ‘20107-21 15:32:16’;</a:t>
            </a:r>
          </a:p>
          <a:p>
            <a:endParaRPr lang="tr-TR" dirty="0"/>
          </a:p>
          <a:p>
            <a:endParaRPr lang="tr-TR" dirty="0"/>
          </a:p>
          <a:p>
            <a:endParaRPr lang="tr-TR" dirty="0"/>
          </a:p>
        </p:txBody>
      </p:sp>
    </p:spTree>
    <p:extLst>
      <p:ext uri="{BB962C8B-B14F-4D97-AF65-F5344CB8AC3E}">
        <p14:creationId xmlns:p14="http://schemas.microsoft.com/office/powerpoint/2010/main" val="15713777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279DD0-986C-8660-1054-CF05484A0AF2}"/>
              </a:ext>
            </a:extLst>
          </p:cNvPr>
          <p:cNvSpPr>
            <a:spLocks noGrp="1"/>
          </p:cNvSpPr>
          <p:nvPr>
            <p:ph type="title"/>
          </p:nvPr>
        </p:nvSpPr>
        <p:spPr/>
        <p:txBody>
          <a:bodyPr/>
          <a:lstStyle/>
          <a:p>
            <a:r>
              <a:rPr lang="tr-TR" dirty="0"/>
              <a:t>Veriyi Silmek</a:t>
            </a:r>
          </a:p>
        </p:txBody>
      </p:sp>
      <p:sp>
        <p:nvSpPr>
          <p:cNvPr id="3" name="İçerik Yer Tutucusu 2">
            <a:extLst>
              <a:ext uri="{FF2B5EF4-FFF2-40B4-BE49-F238E27FC236}">
                <a16:creationId xmlns:a16="http://schemas.microsoft.com/office/drawing/2014/main" id="{5054A893-E4AD-4CFB-73FA-BCDC85A17549}"/>
              </a:ext>
            </a:extLst>
          </p:cNvPr>
          <p:cNvSpPr>
            <a:spLocks noGrp="1"/>
          </p:cNvSpPr>
          <p:nvPr>
            <p:ph idx="1"/>
          </p:nvPr>
        </p:nvSpPr>
        <p:spPr/>
        <p:txBody>
          <a:bodyPr/>
          <a:lstStyle/>
          <a:p>
            <a:endParaRPr lang="tr-TR" dirty="0"/>
          </a:p>
          <a:p>
            <a:r>
              <a:rPr lang="tr-TR" dirty="0"/>
              <a:t>DELETE </a:t>
            </a:r>
            <a:r>
              <a:rPr lang="tr-TR" dirty="0" err="1"/>
              <a:t>from</a:t>
            </a:r>
            <a:r>
              <a:rPr lang="tr-TR" dirty="0"/>
              <a:t> </a:t>
            </a:r>
            <a:r>
              <a:rPr lang="tr-TR" dirty="0" err="1"/>
              <a:t>messages_by_user</a:t>
            </a:r>
            <a:r>
              <a:rPr lang="tr-TR" dirty="0"/>
              <a:t> WHERE </a:t>
            </a:r>
            <a:r>
              <a:rPr lang="tr-TR" dirty="0" err="1"/>
              <a:t>sender</a:t>
            </a:r>
            <a:r>
              <a:rPr lang="tr-TR" dirty="0"/>
              <a:t> = ‘</a:t>
            </a:r>
            <a:r>
              <a:rPr lang="tr-TR" dirty="0" err="1"/>
              <a:t>juju</a:t>
            </a:r>
            <a:r>
              <a:rPr lang="tr-TR" dirty="0"/>
              <a:t>’ </a:t>
            </a:r>
            <a:r>
              <a:rPr lang="tr-TR" dirty="0" err="1"/>
              <a:t>and</a:t>
            </a:r>
            <a:r>
              <a:rPr lang="tr-TR" dirty="0"/>
              <a:t> sent = ‘20107-21 15:32:16’;</a:t>
            </a:r>
          </a:p>
          <a:p>
            <a:endParaRPr lang="tr-TR" dirty="0"/>
          </a:p>
          <a:p>
            <a:r>
              <a:rPr lang="tr-TR" dirty="0"/>
              <a:t>TRUNCATE </a:t>
            </a:r>
            <a:r>
              <a:rPr lang="tr-TR" dirty="0" err="1"/>
              <a:t>messages_by_user</a:t>
            </a:r>
            <a:r>
              <a:rPr lang="tr-TR" dirty="0"/>
              <a:t>;</a:t>
            </a:r>
          </a:p>
          <a:p>
            <a:endParaRPr lang="tr-TR" dirty="0"/>
          </a:p>
          <a:p>
            <a:r>
              <a:rPr lang="tr-TR" dirty="0"/>
              <a:t>DROP </a:t>
            </a:r>
            <a:r>
              <a:rPr lang="tr-TR" dirty="0" err="1"/>
              <a:t>Keyspace</a:t>
            </a:r>
            <a:r>
              <a:rPr lang="tr-TR" dirty="0"/>
              <a:t> </a:t>
            </a:r>
            <a:r>
              <a:rPr lang="tr-TR" dirty="0" err="1"/>
              <a:t>playground</a:t>
            </a:r>
            <a:r>
              <a:rPr lang="tr-TR" dirty="0"/>
              <a:t>;</a:t>
            </a:r>
          </a:p>
        </p:txBody>
      </p:sp>
    </p:spTree>
    <p:extLst>
      <p:ext uri="{BB962C8B-B14F-4D97-AF65-F5344CB8AC3E}">
        <p14:creationId xmlns:p14="http://schemas.microsoft.com/office/powerpoint/2010/main" val="1688569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D8A639-8A7B-DC9F-F24F-04F028B5309C}"/>
              </a:ext>
            </a:extLst>
          </p:cNvPr>
          <p:cNvSpPr>
            <a:spLocks noGrp="1"/>
          </p:cNvSpPr>
          <p:nvPr>
            <p:ph type="title"/>
          </p:nvPr>
        </p:nvSpPr>
        <p:spPr/>
        <p:txBody>
          <a:bodyPr/>
          <a:lstStyle/>
          <a:p>
            <a:r>
              <a:rPr lang="tr-TR" dirty="0" err="1"/>
              <a:t>Cassandra’yı</a:t>
            </a:r>
            <a:r>
              <a:rPr lang="tr-TR" dirty="0"/>
              <a:t> Başlatma</a:t>
            </a:r>
          </a:p>
        </p:txBody>
      </p:sp>
      <p:sp>
        <p:nvSpPr>
          <p:cNvPr id="3" name="İçerik Yer Tutucusu 2">
            <a:extLst>
              <a:ext uri="{FF2B5EF4-FFF2-40B4-BE49-F238E27FC236}">
                <a16:creationId xmlns:a16="http://schemas.microsoft.com/office/drawing/2014/main" id="{7A6D726A-FF95-3CD7-8608-75D152DEDB0A}"/>
              </a:ext>
            </a:extLst>
          </p:cNvPr>
          <p:cNvSpPr>
            <a:spLocks noGrp="1"/>
          </p:cNvSpPr>
          <p:nvPr>
            <p:ph idx="1"/>
          </p:nvPr>
        </p:nvSpPr>
        <p:spPr/>
        <p:txBody>
          <a:bodyPr/>
          <a:lstStyle/>
          <a:p>
            <a:r>
              <a:rPr lang="tr-TR" dirty="0"/>
              <a:t>Bir numaralı terminale geri dönelim</a:t>
            </a:r>
          </a:p>
          <a:p>
            <a:r>
              <a:rPr lang="tr-TR" dirty="0"/>
              <a:t>Bin/</a:t>
            </a:r>
            <a:r>
              <a:rPr lang="tr-TR" dirty="0" err="1"/>
              <a:t>cassandra</a:t>
            </a:r>
            <a:r>
              <a:rPr lang="tr-TR" dirty="0"/>
              <a:t> –f ile çalıştıralım</a:t>
            </a:r>
          </a:p>
          <a:p>
            <a:r>
              <a:rPr lang="tr-TR" dirty="0"/>
              <a:t>Ardından </a:t>
            </a:r>
            <a:r>
              <a:rPr lang="tr-TR" dirty="0" err="1"/>
              <a:t>ctrl+c</a:t>
            </a:r>
            <a:r>
              <a:rPr lang="tr-TR" dirty="0"/>
              <a:t> ile kapatalım</a:t>
            </a:r>
          </a:p>
          <a:p>
            <a:r>
              <a:rPr lang="tr-TR" dirty="0"/>
              <a:t>2 numaralı terminalden </a:t>
            </a:r>
            <a:r>
              <a:rPr lang="tr-TR" dirty="0" err="1"/>
              <a:t>cassandranın</a:t>
            </a:r>
            <a:r>
              <a:rPr lang="tr-TR" dirty="0"/>
              <a:t> durumunu kontrol edelim</a:t>
            </a:r>
          </a:p>
        </p:txBody>
      </p:sp>
    </p:spTree>
    <p:extLst>
      <p:ext uri="{BB962C8B-B14F-4D97-AF65-F5344CB8AC3E}">
        <p14:creationId xmlns:p14="http://schemas.microsoft.com/office/powerpoint/2010/main" val="3939501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299CF4-AB3C-07C3-1ECD-5EAE574113D3}"/>
              </a:ext>
            </a:extLst>
          </p:cNvPr>
          <p:cNvSpPr>
            <a:spLocks noGrp="1"/>
          </p:cNvSpPr>
          <p:nvPr>
            <p:ph type="title"/>
          </p:nvPr>
        </p:nvSpPr>
        <p:spPr/>
        <p:txBody>
          <a:bodyPr/>
          <a:lstStyle/>
          <a:p>
            <a:r>
              <a:rPr lang="tr-TR" dirty="0"/>
              <a:t>Veriyi Silmek</a:t>
            </a:r>
          </a:p>
        </p:txBody>
      </p:sp>
      <p:sp>
        <p:nvSpPr>
          <p:cNvPr id="3" name="İçerik Yer Tutucusu 2">
            <a:extLst>
              <a:ext uri="{FF2B5EF4-FFF2-40B4-BE49-F238E27FC236}">
                <a16:creationId xmlns:a16="http://schemas.microsoft.com/office/drawing/2014/main" id="{9BEE81FA-E2AA-3670-E7F0-80B328CCC24E}"/>
              </a:ext>
            </a:extLst>
          </p:cNvPr>
          <p:cNvSpPr>
            <a:spLocks noGrp="1"/>
          </p:cNvSpPr>
          <p:nvPr>
            <p:ph idx="1"/>
          </p:nvPr>
        </p:nvSpPr>
        <p:spPr/>
        <p:txBody>
          <a:bodyPr/>
          <a:lstStyle/>
          <a:p>
            <a:r>
              <a:rPr lang="tr-TR" b="0" i="0" dirty="0" err="1">
                <a:solidFill>
                  <a:srgbClr val="202124"/>
                </a:solidFill>
                <a:effectLst/>
                <a:latin typeface="arial" panose="020B0604020202020204" pitchFamily="34" charset="0"/>
              </a:rPr>
              <a:t>cassandra’da</a:t>
            </a:r>
            <a:r>
              <a:rPr lang="tr-TR" b="0" i="0" dirty="0">
                <a:solidFill>
                  <a:srgbClr val="202124"/>
                </a:solidFill>
                <a:effectLst/>
                <a:latin typeface="arial" panose="020B0604020202020204" pitchFamily="34" charset="0"/>
              </a:rPr>
              <a:t> bir silme işlemi yapıldığında, verileri silindiğini işaretleyen bir TOMBSTONE oluşturulur</a:t>
            </a:r>
          </a:p>
          <a:p>
            <a:r>
              <a:rPr lang="tr-TR" dirty="0">
                <a:solidFill>
                  <a:srgbClr val="202124"/>
                </a:solidFill>
                <a:latin typeface="arial" panose="020B0604020202020204" pitchFamily="34" charset="0"/>
              </a:rPr>
              <a:t>Verinin hemen silinmeme nedeni, </a:t>
            </a:r>
            <a:r>
              <a:rPr lang="tr-TR" dirty="0" err="1">
                <a:solidFill>
                  <a:srgbClr val="202124"/>
                </a:solidFill>
                <a:latin typeface="arial" panose="020B0604020202020204" pitchFamily="34" charset="0"/>
              </a:rPr>
              <a:t>replicaya</a:t>
            </a:r>
            <a:r>
              <a:rPr lang="tr-TR" dirty="0">
                <a:solidFill>
                  <a:srgbClr val="202124"/>
                </a:solidFill>
                <a:latin typeface="arial" panose="020B0604020202020204" pitchFamily="34" charset="0"/>
              </a:rPr>
              <a:t> sahip tüm </a:t>
            </a:r>
            <a:r>
              <a:rPr lang="tr-TR" dirty="0" err="1">
                <a:solidFill>
                  <a:srgbClr val="202124"/>
                </a:solidFill>
                <a:latin typeface="arial" panose="020B0604020202020204" pitchFamily="34" charset="0"/>
              </a:rPr>
              <a:t>nodeların</a:t>
            </a:r>
            <a:r>
              <a:rPr lang="tr-TR" dirty="0">
                <a:solidFill>
                  <a:srgbClr val="202124"/>
                </a:solidFill>
                <a:latin typeface="arial" panose="020B0604020202020204" pitchFamily="34" charset="0"/>
              </a:rPr>
              <a:t> (herhangi bir </a:t>
            </a:r>
            <a:r>
              <a:rPr lang="tr-TR" dirty="0" err="1">
                <a:solidFill>
                  <a:srgbClr val="202124"/>
                </a:solidFill>
                <a:latin typeface="arial" panose="020B0604020202020204" pitchFamily="34" charset="0"/>
              </a:rPr>
              <a:t>down</a:t>
            </a:r>
            <a:r>
              <a:rPr lang="tr-TR" dirty="0">
                <a:solidFill>
                  <a:srgbClr val="202124"/>
                </a:solidFill>
                <a:latin typeface="arial" panose="020B0604020202020204" pitchFamily="34" charset="0"/>
              </a:rPr>
              <a:t> </a:t>
            </a:r>
            <a:r>
              <a:rPr lang="tr-TR" dirty="0" err="1">
                <a:solidFill>
                  <a:srgbClr val="202124"/>
                </a:solidFill>
                <a:latin typeface="arial" panose="020B0604020202020204" pitchFamily="34" charset="0"/>
              </a:rPr>
              <a:t>node</a:t>
            </a:r>
            <a:r>
              <a:rPr lang="tr-TR" dirty="0">
                <a:solidFill>
                  <a:srgbClr val="202124"/>
                </a:solidFill>
                <a:latin typeface="arial" panose="020B0604020202020204" pitchFamily="34" charset="0"/>
              </a:rPr>
              <a:t> gibi) silme işaretini öğrenmesi için zaman vardır</a:t>
            </a:r>
          </a:p>
          <a:p>
            <a:r>
              <a:rPr lang="tr-TR" dirty="0" err="1">
                <a:solidFill>
                  <a:srgbClr val="202124"/>
                </a:solidFill>
                <a:latin typeface="arial" panose="020B0604020202020204" pitchFamily="34" charset="0"/>
              </a:rPr>
              <a:t>Replica</a:t>
            </a:r>
            <a:r>
              <a:rPr lang="tr-TR" dirty="0">
                <a:solidFill>
                  <a:srgbClr val="202124"/>
                </a:solidFill>
                <a:latin typeface="arial" panose="020B0604020202020204" pitchFamily="34" charset="0"/>
              </a:rPr>
              <a:t> </a:t>
            </a:r>
            <a:r>
              <a:rPr lang="tr-TR" dirty="0" err="1">
                <a:solidFill>
                  <a:srgbClr val="202124"/>
                </a:solidFill>
                <a:latin typeface="arial" panose="020B0604020202020204" pitchFamily="34" charset="0"/>
              </a:rPr>
              <a:t>node</a:t>
            </a:r>
            <a:r>
              <a:rPr lang="tr-TR" dirty="0">
                <a:solidFill>
                  <a:srgbClr val="202124"/>
                </a:solidFill>
                <a:latin typeface="arial" panose="020B0604020202020204" pitchFamily="34" charset="0"/>
              </a:rPr>
              <a:t> düşerken eğer silme anında yapılırsa aşağı düğümün geri gelip verileri daha önce silmiş olan düğüme, silme işleminden habersiz olarak çoğaltması mümkün olacaktır.</a:t>
            </a:r>
            <a:endParaRPr lang="tr-TR" dirty="0"/>
          </a:p>
        </p:txBody>
      </p:sp>
    </p:spTree>
    <p:extLst>
      <p:ext uri="{BB962C8B-B14F-4D97-AF65-F5344CB8AC3E}">
        <p14:creationId xmlns:p14="http://schemas.microsoft.com/office/powerpoint/2010/main" val="7772867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FBADC2-3EDF-1546-549D-E0F045F1F154}"/>
              </a:ext>
            </a:extLst>
          </p:cNvPr>
          <p:cNvSpPr>
            <a:spLocks noGrp="1"/>
          </p:cNvSpPr>
          <p:nvPr>
            <p:ph type="title"/>
          </p:nvPr>
        </p:nvSpPr>
        <p:spPr/>
        <p:txBody>
          <a:bodyPr/>
          <a:lstStyle/>
          <a:p>
            <a:r>
              <a:rPr lang="tr-TR" dirty="0"/>
              <a:t>Veriyi Silmek</a:t>
            </a:r>
          </a:p>
        </p:txBody>
      </p:sp>
      <p:sp>
        <p:nvSpPr>
          <p:cNvPr id="3" name="İçerik Yer Tutucusu 2">
            <a:extLst>
              <a:ext uri="{FF2B5EF4-FFF2-40B4-BE49-F238E27FC236}">
                <a16:creationId xmlns:a16="http://schemas.microsoft.com/office/drawing/2014/main" id="{B84E394F-BAB8-B2EB-F696-30B23E722EC4}"/>
              </a:ext>
            </a:extLst>
          </p:cNvPr>
          <p:cNvSpPr>
            <a:spLocks noGrp="1"/>
          </p:cNvSpPr>
          <p:nvPr>
            <p:ph idx="1"/>
          </p:nvPr>
        </p:nvSpPr>
        <p:spPr/>
        <p:txBody>
          <a:bodyPr/>
          <a:lstStyle/>
          <a:p>
            <a:r>
              <a:rPr lang="tr-TR" dirty="0"/>
              <a:t>bir silme işleminin (ve buna karşılık gelen </a:t>
            </a:r>
            <a:r>
              <a:rPr lang="tr-TR" dirty="0" err="1"/>
              <a:t>tombstoneların</a:t>
            </a:r>
            <a:r>
              <a:rPr lang="tr-TR" dirty="0"/>
              <a:t>) gerçekleşmesi için geçmesi gereken minimum süre, tablonun </a:t>
            </a:r>
            <a:r>
              <a:rPr lang="tr-TR" dirty="0" err="1"/>
              <a:t>gc_frace_seconds</a:t>
            </a:r>
            <a:r>
              <a:rPr lang="tr-TR" dirty="0"/>
              <a:t> özelliğinde ayarlanır</a:t>
            </a:r>
          </a:p>
          <a:p>
            <a:r>
              <a:rPr lang="tr-TR" dirty="0"/>
              <a:t>Varsayılan olarak </a:t>
            </a:r>
            <a:r>
              <a:rPr lang="tr-TR" dirty="0" err="1"/>
              <a:t>gc_grace_seconds</a:t>
            </a:r>
            <a:r>
              <a:rPr lang="tr-TR" dirty="0"/>
              <a:t> değeri 864000'dir(10 gün)</a:t>
            </a:r>
          </a:p>
          <a:p>
            <a:r>
              <a:rPr lang="tr-TR" dirty="0" err="1"/>
              <a:t>gc_grace_seconds</a:t>
            </a:r>
            <a:r>
              <a:rPr lang="tr-TR" dirty="0"/>
              <a:t> süresi geçtikten sonra veriler silinmeye uygun hale gelir</a:t>
            </a:r>
          </a:p>
          <a:p>
            <a:pPr marL="0" indent="0">
              <a:buNone/>
            </a:pPr>
            <a:endParaRPr lang="tr-TR" dirty="0"/>
          </a:p>
        </p:txBody>
      </p:sp>
    </p:spTree>
    <p:extLst>
      <p:ext uri="{BB962C8B-B14F-4D97-AF65-F5344CB8AC3E}">
        <p14:creationId xmlns:p14="http://schemas.microsoft.com/office/powerpoint/2010/main" val="1365750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336A54-BBD0-9307-CC79-ADB0FBB84724}"/>
              </a:ext>
            </a:extLst>
          </p:cNvPr>
          <p:cNvSpPr>
            <a:spLocks noGrp="1"/>
          </p:cNvSpPr>
          <p:nvPr>
            <p:ph type="title"/>
          </p:nvPr>
        </p:nvSpPr>
        <p:spPr/>
        <p:txBody>
          <a:bodyPr/>
          <a:lstStyle/>
          <a:p>
            <a:r>
              <a:rPr lang="tr-TR" dirty="0"/>
              <a:t>Donanım Seçme</a:t>
            </a:r>
          </a:p>
        </p:txBody>
      </p:sp>
      <p:sp>
        <p:nvSpPr>
          <p:cNvPr id="3" name="İçerik Yer Tutucusu 2">
            <a:extLst>
              <a:ext uri="{FF2B5EF4-FFF2-40B4-BE49-F238E27FC236}">
                <a16:creationId xmlns:a16="http://schemas.microsoft.com/office/drawing/2014/main" id="{6730061E-BD48-D7FE-FD95-5A6631509C1C}"/>
              </a:ext>
            </a:extLst>
          </p:cNvPr>
          <p:cNvSpPr>
            <a:spLocks noGrp="1"/>
          </p:cNvSpPr>
          <p:nvPr>
            <p:ph idx="1"/>
          </p:nvPr>
        </p:nvSpPr>
        <p:spPr/>
        <p:txBody>
          <a:bodyPr/>
          <a:lstStyle/>
          <a:p>
            <a:r>
              <a:rPr lang="tr-TR" dirty="0"/>
              <a:t>Donanım seçme işlemleri </a:t>
            </a:r>
            <a:r>
              <a:rPr lang="tr-TR" dirty="0" err="1"/>
              <a:t>cassandra’nın</a:t>
            </a:r>
            <a:r>
              <a:rPr lang="tr-TR" dirty="0"/>
              <a:t> performansı için önemlidir</a:t>
            </a:r>
          </a:p>
          <a:p>
            <a:r>
              <a:rPr lang="tr-TR" dirty="0"/>
              <a:t>Bunun dışında </a:t>
            </a:r>
            <a:r>
              <a:rPr lang="tr-TR" dirty="0" err="1"/>
              <a:t>cassandra</a:t>
            </a:r>
            <a:r>
              <a:rPr lang="tr-TR" dirty="0"/>
              <a:t> özel donanımlar </a:t>
            </a:r>
            <a:r>
              <a:rPr lang="tr-TR" dirty="0" err="1"/>
              <a:t>istemez,sadece</a:t>
            </a:r>
            <a:r>
              <a:rPr lang="tr-TR" dirty="0"/>
              <a:t> minimum seviyede istenilenleri karşılamak yeterlidir(RAM,CPU gibi)</a:t>
            </a:r>
          </a:p>
        </p:txBody>
      </p:sp>
    </p:spTree>
    <p:extLst>
      <p:ext uri="{BB962C8B-B14F-4D97-AF65-F5344CB8AC3E}">
        <p14:creationId xmlns:p14="http://schemas.microsoft.com/office/powerpoint/2010/main" val="702796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C59727-D421-B5D0-5B78-2D158102A200}"/>
              </a:ext>
            </a:extLst>
          </p:cNvPr>
          <p:cNvSpPr>
            <a:spLocks noGrp="1"/>
          </p:cNvSpPr>
          <p:nvPr>
            <p:ph type="title"/>
          </p:nvPr>
        </p:nvSpPr>
        <p:spPr/>
        <p:txBody>
          <a:bodyPr/>
          <a:lstStyle/>
          <a:p>
            <a:r>
              <a:rPr lang="tr-TR" dirty="0"/>
              <a:t>RAM ve CPU için önerilenler</a:t>
            </a:r>
          </a:p>
        </p:txBody>
      </p:sp>
      <p:sp>
        <p:nvSpPr>
          <p:cNvPr id="3" name="İçerik Yer Tutucusu 2">
            <a:extLst>
              <a:ext uri="{FF2B5EF4-FFF2-40B4-BE49-F238E27FC236}">
                <a16:creationId xmlns:a16="http://schemas.microsoft.com/office/drawing/2014/main" id="{9F10FD6B-A5A8-DF95-9D62-4210424957EA}"/>
              </a:ext>
            </a:extLst>
          </p:cNvPr>
          <p:cNvSpPr>
            <a:spLocks noGrp="1"/>
          </p:cNvSpPr>
          <p:nvPr>
            <p:ph idx="1"/>
          </p:nvPr>
        </p:nvSpPr>
        <p:spPr/>
        <p:txBody>
          <a:bodyPr/>
          <a:lstStyle/>
          <a:p>
            <a:r>
              <a:rPr lang="tr-TR" dirty="0" err="1"/>
              <a:t>Cassandra</a:t>
            </a:r>
            <a:r>
              <a:rPr lang="tr-TR" dirty="0"/>
              <a:t> için önerilen minimum ram 8 </a:t>
            </a:r>
            <a:r>
              <a:rPr lang="tr-TR" dirty="0" err="1"/>
              <a:t>GB’dır</a:t>
            </a:r>
            <a:endParaRPr lang="tr-TR" dirty="0"/>
          </a:p>
          <a:p>
            <a:r>
              <a:rPr lang="tr-TR" dirty="0"/>
              <a:t>Kullanımda,32 GB RAM yaygındır</a:t>
            </a:r>
          </a:p>
          <a:p>
            <a:r>
              <a:rPr lang="tr-TR" dirty="0"/>
              <a:t>Ne kadar çok bellek kullanılabilirse </a:t>
            </a:r>
            <a:r>
              <a:rPr lang="tr-TR" dirty="0" err="1"/>
              <a:t>Casandra'nın</a:t>
            </a:r>
            <a:r>
              <a:rPr lang="tr-TR" dirty="0"/>
              <a:t> okuma performansı o kadar iyi olur. Bunun nedeni, önbelleğe alınan daha fazla verinin disk aramasına ihtiyaç duyma olasılığının azalmasıdır.</a:t>
            </a:r>
          </a:p>
        </p:txBody>
      </p:sp>
    </p:spTree>
    <p:extLst>
      <p:ext uri="{BB962C8B-B14F-4D97-AF65-F5344CB8AC3E}">
        <p14:creationId xmlns:p14="http://schemas.microsoft.com/office/powerpoint/2010/main" val="2526966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B9AF37-4E1F-1F64-E728-90B634CD158E}"/>
              </a:ext>
            </a:extLst>
          </p:cNvPr>
          <p:cNvSpPr>
            <a:spLocks noGrp="1"/>
          </p:cNvSpPr>
          <p:nvPr>
            <p:ph type="title"/>
          </p:nvPr>
        </p:nvSpPr>
        <p:spPr/>
        <p:txBody>
          <a:bodyPr/>
          <a:lstStyle/>
          <a:p>
            <a:r>
              <a:rPr lang="tr-TR" dirty="0"/>
              <a:t>RAM ve CPU için önerilenler</a:t>
            </a:r>
          </a:p>
        </p:txBody>
      </p:sp>
      <p:sp>
        <p:nvSpPr>
          <p:cNvPr id="3" name="İçerik Yer Tutucusu 2">
            <a:extLst>
              <a:ext uri="{FF2B5EF4-FFF2-40B4-BE49-F238E27FC236}">
                <a16:creationId xmlns:a16="http://schemas.microsoft.com/office/drawing/2014/main" id="{A06551F7-5089-4D9F-CC16-146C062539F2}"/>
              </a:ext>
            </a:extLst>
          </p:cNvPr>
          <p:cNvSpPr>
            <a:spLocks noGrp="1"/>
          </p:cNvSpPr>
          <p:nvPr>
            <p:ph idx="1"/>
          </p:nvPr>
        </p:nvSpPr>
        <p:spPr/>
        <p:txBody>
          <a:bodyPr/>
          <a:lstStyle/>
          <a:p>
            <a:r>
              <a:rPr lang="tr-TR" dirty="0" err="1"/>
              <a:t>RAM’de</a:t>
            </a:r>
            <a:r>
              <a:rPr lang="tr-TR" dirty="0"/>
              <a:t> olduğu gibi CPU gücü ne kadar artarsa </a:t>
            </a:r>
            <a:r>
              <a:rPr lang="tr-TR" dirty="0" err="1"/>
              <a:t>cassandra</a:t>
            </a:r>
            <a:r>
              <a:rPr lang="tr-TR" dirty="0"/>
              <a:t> performansı da o kadar artar</a:t>
            </a:r>
          </a:p>
          <a:p>
            <a:endParaRPr lang="tr-TR" dirty="0"/>
          </a:p>
          <a:p>
            <a:r>
              <a:rPr lang="tr-TR" dirty="0" err="1"/>
              <a:t>Cassandra</a:t>
            </a:r>
            <a:r>
              <a:rPr lang="tr-TR" dirty="0"/>
              <a:t> paralel yapıdadır ve çoklu çekirdeğin avantajlarından faydalanacaktır</a:t>
            </a:r>
          </a:p>
          <a:p>
            <a:r>
              <a:rPr lang="tr-TR" dirty="0"/>
              <a:t>Önerilen en düşük 4 çekirdektir</a:t>
            </a:r>
          </a:p>
          <a:p>
            <a:r>
              <a:rPr lang="tr-TR" dirty="0"/>
              <a:t>Kullanımda ise 8 çekirdek yaygındır </a:t>
            </a:r>
          </a:p>
        </p:txBody>
      </p:sp>
    </p:spTree>
    <p:extLst>
      <p:ext uri="{BB962C8B-B14F-4D97-AF65-F5344CB8AC3E}">
        <p14:creationId xmlns:p14="http://schemas.microsoft.com/office/powerpoint/2010/main" val="16164280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BA5E1C-2100-413A-C6F5-83B43183DF9E}"/>
              </a:ext>
            </a:extLst>
          </p:cNvPr>
          <p:cNvSpPr>
            <a:spLocks noGrp="1"/>
          </p:cNvSpPr>
          <p:nvPr>
            <p:ph type="title"/>
          </p:nvPr>
        </p:nvSpPr>
        <p:spPr/>
        <p:txBody>
          <a:bodyPr/>
          <a:lstStyle/>
          <a:p>
            <a:r>
              <a:rPr lang="tr-TR" dirty="0"/>
              <a:t>Depolama Alanı Seçme</a:t>
            </a:r>
          </a:p>
        </p:txBody>
      </p:sp>
      <p:sp>
        <p:nvSpPr>
          <p:cNvPr id="3" name="İçerik Yer Tutucusu 2">
            <a:extLst>
              <a:ext uri="{FF2B5EF4-FFF2-40B4-BE49-F238E27FC236}">
                <a16:creationId xmlns:a16="http://schemas.microsoft.com/office/drawing/2014/main" id="{DEA3865C-1E6C-0B3E-70E6-99B175FE0935}"/>
              </a:ext>
            </a:extLst>
          </p:cNvPr>
          <p:cNvSpPr>
            <a:spLocks noGrp="1"/>
          </p:cNvSpPr>
          <p:nvPr>
            <p:ph idx="1"/>
          </p:nvPr>
        </p:nvSpPr>
        <p:spPr/>
        <p:txBody>
          <a:bodyPr/>
          <a:lstStyle/>
          <a:p>
            <a:r>
              <a:rPr lang="tr-TR" dirty="0"/>
              <a:t>Seçilen depolama </a:t>
            </a:r>
            <a:r>
              <a:rPr lang="tr-TR" dirty="0" err="1"/>
              <a:t>Cassandranın</a:t>
            </a:r>
            <a:r>
              <a:rPr lang="tr-TR" dirty="0"/>
              <a:t> performansını oldukça etkileyebilir</a:t>
            </a:r>
          </a:p>
          <a:p>
            <a:r>
              <a:rPr lang="tr-TR" dirty="0"/>
              <a:t>depolama ile ilgili hususlar, depolamanın paylaşılıp paylaşılmadığını, sürücü tipini ve kapasiteyi içerir</a:t>
            </a:r>
          </a:p>
          <a:p>
            <a:r>
              <a:rPr lang="tr-TR" dirty="0"/>
              <a:t>Paylaşılan depolama, üzerinde önemli ölçüde olumsuz bir etkiye sahip </a:t>
            </a:r>
            <a:r>
              <a:rPr lang="tr-TR" dirty="0" err="1"/>
              <a:t>olabilir.Cassandra'nın</a:t>
            </a:r>
            <a:r>
              <a:rPr lang="tr-TR" dirty="0"/>
              <a:t> </a:t>
            </a:r>
            <a:r>
              <a:rPr lang="tr-TR" dirty="0" err="1"/>
              <a:t>performansı.Bunun</a:t>
            </a:r>
            <a:r>
              <a:rPr lang="tr-TR" dirty="0"/>
              <a:t> nedeni, disk kafasının sık sık servise </a:t>
            </a:r>
            <a:r>
              <a:rPr lang="tr-TR" dirty="0" err="1"/>
              <a:t>götürülmesidir.diğerleri</a:t>
            </a:r>
            <a:r>
              <a:rPr lang="tr-TR" dirty="0"/>
              <a:t>, isteklerin </a:t>
            </a:r>
            <a:r>
              <a:rPr lang="tr-TR" dirty="0" err="1"/>
              <a:t>veritabanınıza</a:t>
            </a:r>
            <a:r>
              <a:rPr lang="tr-TR" dirty="0"/>
              <a:t> hizmet etmesi daha uzun </a:t>
            </a:r>
            <a:r>
              <a:rPr lang="tr-TR" dirty="0" err="1"/>
              <a:t>sürer.Bu</a:t>
            </a:r>
            <a:r>
              <a:rPr lang="tr-TR" dirty="0"/>
              <a:t> nedenle, paylaşılan depolamayı KULLANMAMANIZ önemle tavsiye edilir.</a:t>
            </a:r>
          </a:p>
        </p:txBody>
      </p:sp>
    </p:spTree>
    <p:extLst>
      <p:ext uri="{BB962C8B-B14F-4D97-AF65-F5344CB8AC3E}">
        <p14:creationId xmlns:p14="http://schemas.microsoft.com/office/powerpoint/2010/main" val="4078754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77B6E5-5E21-2BED-B664-295C471DBD21}"/>
              </a:ext>
            </a:extLst>
          </p:cNvPr>
          <p:cNvSpPr>
            <a:spLocks noGrp="1"/>
          </p:cNvSpPr>
          <p:nvPr>
            <p:ph type="title"/>
          </p:nvPr>
        </p:nvSpPr>
        <p:spPr/>
        <p:txBody>
          <a:bodyPr/>
          <a:lstStyle/>
          <a:p>
            <a:r>
              <a:rPr lang="tr-TR" dirty="0"/>
              <a:t>Depolama Alanı Seçme</a:t>
            </a:r>
          </a:p>
        </p:txBody>
      </p:sp>
      <p:sp>
        <p:nvSpPr>
          <p:cNvPr id="3" name="İçerik Yer Tutucusu 2">
            <a:extLst>
              <a:ext uri="{FF2B5EF4-FFF2-40B4-BE49-F238E27FC236}">
                <a16:creationId xmlns:a16="http://schemas.microsoft.com/office/drawing/2014/main" id="{52AE5BBE-2F9D-DEF3-482E-50C9977FD0F8}"/>
              </a:ext>
            </a:extLst>
          </p:cNvPr>
          <p:cNvSpPr>
            <a:spLocks noGrp="1"/>
          </p:cNvSpPr>
          <p:nvPr>
            <p:ph idx="1"/>
          </p:nvPr>
        </p:nvSpPr>
        <p:spPr/>
        <p:txBody>
          <a:bodyPr/>
          <a:lstStyle/>
          <a:p>
            <a:r>
              <a:rPr lang="tr-TR" dirty="0"/>
              <a:t>Sürücü türü olarak </a:t>
            </a:r>
            <a:r>
              <a:rPr lang="tr-TR" dirty="0" err="1"/>
              <a:t>SSD'ler</a:t>
            </a:r>
            <a:r>
              <a:rPr lang="tr-TR" dirty="0"/>
              <a:t> (katı hal sürücüleri) tercih edilir. </a:t>
            </a:r>
          </a:p>
          <a:p>
            <a:r>
              <a:rPr lang="tr-TR" dirty="0"/>
              <a:t>Dönen disklerden çok daha hızlı performans sağlarlar.</a:t>
            </a:r>
          </a:p>
          <a:p>
            <a:r>
              <a:rPr lang="tr-TR" dirty="0"/>
              <a:t>Bunu söyledikten sonra, ikisi de </a:t>
            </a:r>
            <a:r>
              <a:rPr lang="tr-TR" dirty="0" err="1"/>
              <a:t>Cassandra</a:t>
            </a:r>
            <a:r>
              <a:rPr lang="tr-TR" dirty="0"/>
              <a:t> ile kullanılabilir.</a:t>
            </a:r>
          </a:p>
        </p:txBody>
      </p:sp>
    </p:spTree>
    <p:extLst>
      <p:ext uri="{BB962C8B-B14F-4D97-AF65-F5344CB8AC3E}">
        <p14:creationId xmlns:p14="http://schemas.microsoft.com/office/powerpoint/2010/main" val="10704428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5BB6FF-8524-660B-D1C2-9BE8EDC41F8C}"/>
              </a:ext>
            </a:extLst>
          </p:cNvPr>
          <p:cNvSpPr>
            <a:spLocks noGrp="1"/>
          </p:cNvSpPr>
          <p:nvPr>
            <p:ph type="title"/>
          </p:nvPr>
        </p:nvSpPr>
        <p:spPr/>
        <p:txBody>
          <a:bodyPr/>
          <a:lstStyle/>
          <a:p>
            <a:r>
              <a:rPr lang="tr-TR" dirty="0"/>
              <a:t>Depolama Alanı Seçme</a:t>
            </a:r>
          </a:p>
        </p:txBody>
      </p:sp>
      <p:sp>
        <p:nvSpPr>
          <p:cNvPr id="3" name="İçerik Yer Tutucusu 2">
            <a:extLst>
              <a:ext uri="{FF2B5EF4-FFF2-40B4-BE49-F238E27FC236}">
                <a16:creationId xmlns:a16="http://schemas.microsoft.com/office/drawing/2014/main" id="{9DBE5636-23A2-9F54-F768-5180A63811AD}"/>
              </a:ext>
            </a:extLst>
          </p:cNvPr>
          <p:cNvSpPr>
            <a:spLocks noGrp="1"/>
          </p:cNvSpPr>
          <p:nvPr>
            <p:ph idx="1"/>
          </p:nvPr>
        </p:nvSpPr>
        <p:spPr/>
        <p:txBody>
          <a:bodyPr/>
          <a:lstStyle/>
          <a:p>
            <a:r>
              <a:rPr lang="tr-TR" dirty="0"/>
              <a:t>Kapasite ile ilgili olarak, genellikle daha iyidir (performans için)</a:t>
            </a:r>
          </a:p>
          <a:p>
            <a:pPr marL="0" indent="0">
              <a:buNone/>
            </a:pPr>
            <a:r>
              <a:rPr lang="tr-TR" dirty="0"/>
              <a:t>yerine, kümenizde daha az veriyle daha fazla düğüme sahip olmak için</a:t>
            </a:r>
          </a:p>
          <a:p>
            <a:pPr marL="0" indent="0">
              <a:buNone/>
            </a:pPr>
            <a:r>
              <a:rPr lang="tr-TR" dirty="0"/>
              <a:t>üzerinde tonlarca veri bulunan kümedeki birkaç düğümden daha fazlası.</a:t>
            </a:r>
          </a:p>
          <a:p>
            <a:pPr marL="0" indent="0">
              <a:buNone/>
            </a:pPr>
            <a:r>
              <a:rPr lang="tr-TR" dirty="0"/>
              <a:t>  Düğüm başına önerilen veri miktarı türe göre değişir</a:t>
            </a:r>
          </a:p>
          <a:p>
            <a:pPr marL="0" indent="0">
              <a:buNone/>
            </a:pPr>
            <a:r>
              <a:rPr lang="tr-TR" dirty="0"/>
              <a:t>  kullanılan diskin boyutudur, ancak genellikle 500GB ile 1</a:t>
            </a:r>
            <a:r>
              <a:rPr lang="az-Cyrl-AZ" dirty="0"/>
              <a:t>ТВ </a:t>
            </a:r>
            <a:r>
              <a:rPr lang="tr-TR" dirty="0"/>
              <a:t>arasındadır.</a:t>
            </a:r>
          </a:p>
        </p:txBody>
      </p:sp>
    </p:spTree>
    <p:extLst>
      <p:ext uri="{BB962C8B-B14F-4D97-AF65-F5344CB8AC3E}">
        <p14:creationId xmlns:p14="http://schemas.microsoft.com/office/powerpoint/2010/main" val="1522006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7F1F2F-C8F0-604E-111A-106CD2269EFA}"/>
              </a:ext>
            </a:extLst>
          </p:cNvPr>
          <p:cNvSpPr>
            <a:spLocks noGrp="1"/>
          </p:cNvSpPr>
          <p:nvPr>
            <p:ph type="title"/>
          </p:nvPr>
        </p:nvSpPr>
        <p:spPr/>
        <p:txBody>
          <a:bodyPr/>
          <a:lstStyle/>
          <a:p>
            <a:r>
              <a:rPr lang="tr-TR" dirty="0"/>
              <a:t>Depolama Alanı Seçme</a:t>
            </a:r>
          </a:p>
        </p:txBody>
      </p:sp>
      <p:sp>
        <p:nvSpPr>
          <p:cNvPr id="3" name="İçerik Yer Tutucusu 2">
            <a:extLst>
              <a:ext uri="{FF2B5EF4-FFF2-40B4-BE49-F238E27FC236}">
                <a16:creationId xmlns:a16="http://schemas.microsoft.com/office/drawing/2014/main" id="{F33FF43E-8C96-C3C7-2AC3-51653FC2E298}"/>
              </a:ext>
            </a:extLst>
          </p:cNvPr>
          <p:cNvSpPr>
            <a:spLocks noGrp="1"/>
          </p:cNvSpPr>
          <p:nvPr>
            <p:ph idx="1"/>
          </p:nvPr>
        </p:nvSpPr>
        <p:spPr/>
        <p:txBody>
          <a:bodyPr/>
          <a:lstStyle/>
          <a:p>
            <a:r>
              <a:rPr lang="tr-TR" dirty="0"/>
              <a:t>Maksimum yazma performansı sağlamak </a:t>
            </a:r>
            <a:r>
              <a:rPr lang="tr-TR" dirty="0" err="1"/>
              <a:t>için,taahhüt</a:t>
            </a:r>
            <a:r>
              <a:rPr lang="tr-TR" dirty="0"/>
              <a:t> günlüğü için ayrı bir sürücüye sahip olmak gerekir.</a:t>
            </a:r>
          </a:p>
          <a:p>
            <a:r>
              <a:rPr lang="tr-TR" dirty="0"/>
              <a:t>Kayıt günlüğü için ayrı bir sürücüye sahip olarak, disk kafası  hareket etmesi gerekmez ve bu nedenle sürekli olarak yazmak için kullanılabilir günlük girişlerini taahhüt eder.</a:t>
            </a:r>
          </a:p>
          <a:p>
            <a:r>
              <a:rPr lang="tr-TR" dirty="0"/>
              <a:t>Kayıt günlüğü diskinin dönen bir disk olması iyidir, çünkü disk başın hareket etmesine gerek yoktur.</a:t>
            </a:r>
          </a:p>
        </p:txBody>
      </p:sp>
    </p:spTree>
    <p:extLst>
      <p:ext uri="{BB962C8B-B14F-4D97-AF65-F5344CB8AC3E}">
        <p14:creationId xmlns:p14="http://schemas.microsoft.com/office/powerpoint/2010/main" val="16439315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3F7B55-B2E8-6855-675E-E7AF03EF780F}"/>
              </a:ext>
            </a:extLst>
          </p:cNvPr>
          <p:cNvSpPr>
            <a:spLocks noGrp="1"/>
          </p:cNvSpPr>
          <p:nvPr>
            <p:ph type="title"/>
          </p:nvPr>
        </p:nvSpPr>
        <p:spPr/>
        <p:txBody>
          <a:bodyPr/>
          <a:lstStyle/>
          <a:p>
            <a:r>
              <a:rPr lang="tr-TR" dirty="0" err="1"/>
              <a:t>Cassandrada</a:t>
            </a:r>
            <a:r>
              <a:rPr lang="tr-TR" dirty="0"/>
              <a:t> </a:t>
            </a:r>
            <a:r>
              <a:rPr lang="tr-TR" dirty="0" err="1"/>
              <a:t>Node</a:t>
            </a:r>
            <a:r>
              <a:rPr lang="tr-TR" dirty="0"/>
              <a:t> Nedir?</a:t>
            </a:r>
          </a:p>
        </p:txBody>
      </p:sp>
      <p:sp>
        <p:nvSpPr>
          <p:cNvPr id="3" name="İçerik Yer Tutucusu 2">
            <a:extLst>
              <a:ext uri="{FF2B5EF4-FFF2-40B4-BE49-F238E27FC236}">
                <a16:creationId xmlns:a16="http://schemas.microsoft.com/office/drawing/2014/main" id="{68835F75-9E61-0E3F-57EB-C21B85A6C7D2}"/>
              </a:ext>
            </a:extLst>
          </p:cNvPr>
          <p:cNvSpPr>
            <a:spLocks noGrp="1"/>
          </p:cNvSpPr>
          <p:nvPr>
            <p:ph idx="1"/>
          </p:nvPr>
        </p:nvSpPr>
        <p:spPr/>
        <p:txBody>
          <a:bodyPr/>
          <a:lstStyle/>
          <a:p>
            <a:r>
              <a:rPr lang="tr-TR" dirty="0"/>
              <a:t>Bir </a:t>
            </a:r>
            <a:r>
              <a:rPr lang="tr-TR" dirty="0" err="1"/>
              <a:t>Cassandra</a:t>
            </a:r>
            <a:r>
              <a:rPr lang="tr-TR" dirty="0"/>
              <a:t> kümesindeki her düğüm, diğerleriyle aynı işlevselliğe sahip olduğundan, yeni bir düğüm eklemek oldukça kolaydır.</a:t>
            </a:r>
          </a:p>
          <a:p>
            <a:endParaRPr lang="tr-TR" dirty="0"/>
          </a:p>
          <a:p>
            <a:r>
              <a:rPr lang="tr-TR" dirty="0"/>
              <a:t>Yeni bir düğüm eklemek için şunlara ihtiyaç vardır:</a:t>
            </a:r>
          </a:p>
          <a:p>
            <a:pPr marL="0" indent="0">
              <a:buNone/>
            </a:pPr>
            <a:endParaRPr lang="tr-TR" dirty="0"/>
          </a:p>
          <a:p>
            <a:r>
              <a:rPr lang="tr-TR" dirty="0"/>
              <a:t>* Kümedeki mevcut düğümlerle aynı küme adına sahip olmak</a:t>
            </a:r>
          </a:p>
          <a:p>
            <a:endParaRPr lang="tr-TR" dirty="0"/>
          </a:p>
          <a:p>
            <a:r>
              <a:rPr lang="tr-TR" dirty="0"/>
              <a:t>* mevcut kümedeki düğümlerden en az birinin IP adresi (ve ağ erişimi)</a:t>
            </a:r>
          </a:p>
        </p:txBody>
      </p:sp>
    </p:spTree>
    <p:extLst>
      <p:ext uri="{BB962C8B-B14F-4D97-AF65-F5344CB8AC3E}">
        <p14:creationId xmlns:p14="http://schemas.microsoft.com/office/powerpoint/2010/main" val="1123724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B26294-F7CE-89B8-F98E-E8727DCF80C5}"/>
              </a:ext>
            </a:extLst>
          </p:cNvPr>
          <p:cNvSpPr>
            <a:spLocks noGrp="1"/>
          </p:cNvSpPr>
          <p:nvPr>
            <p:ph type="title"/>
          </p:nvPr>
        </p:nvSpPr>
        <p:spPr/>
        <p:txBody>
          <a:bodyPr/>
          <a:lstStyle/>
          <a:p>
            <a:r>
              <a:rPr lang="tr-TR" dirty="0" err="1"/>
              <a:t>Node</a:t>
            </a:r>
            <a:r>
              <a:rPr lang="tr-TR" dirty="0"/>
              <a:t> Durumunu Kontrol Etme</a:t>
            </a:r>
          </a:p>
        </p:txBody>
      </p:sp>
      <p:sp>
        <p:nvSpPr>
          <p:cNvPr id="3" name="İçerik Yer Tutucusu 2">
            <a:extLst>
              <a:ext uri="{FF2B5EF4-FFF2-40B4-BE49-F238E27FC236}">
                <a16:creationId xmlns:a16="http://schemas.microsoft.com/office/drawing/2014/main" id="{A6EE4F5B-1818-0E34-1E45-C363F04DE8A6}"/>
              </a:ext>
            </a:extLst>
          </p:cNvPr>
          <p:cNvSpPr>
            <a:spLocks noGrp="1"/>
          </p:cNvSpPr>
          <p:nvPr>
            <p:ph idx="1"/>
          </p:nvPr>
        </p:nvSpPr>
        <p:spPr/>
        <p:txBody>
          <a:bodyPr/>
          <a:lstStyle/>
          <a:p>
            <a:r>
              <a:rPr lang="tr-TR" dirty="0"/>
              <a:t>İkinci terminalimize geçelim birinci terminalimizde </a:t>
            </a:r>
            <a:r>
              <a:rPr lang="tr-TR" dirty="0" err="1"/>
              <a:t>cassandra</a:t>
            </a:r>
            <a:r>
              <a:rPr lang="tr-TR" dirty="0"/>
              <a:t> açık durumda kalsın</a:t>
            </a:r>
          </a:p>
          <a:p>
            <a:r>
              <a:rPr lang="tr-TR" dirty="0"/>
              <a:t>cd ~/</a:t>
            </a:r>
            <a:r>
              <a:rPr lang="tr-TR" dirty="0" err="1"/>
              <a:t>cassandra</a:t>
            </a:r>
            <a:r>
              <a:rPr lang="tr-TR" dirty="0"/>
              <a:t>/apache-cassandra-2.0.7/</a:t>
            </a:r>
          </a:p>
          <a:p>
            <a:r>
              <a:rPr lang="tr-TR" dirty="0" err="1"/>
              <a:t>ls</a:t>
            </a:r>
            <a:endParaRPr lang="tr-TR" dirty="0"/>
          </a:p>
          <a:p>
            <a:r>
              <a:rPr lang="tr-TR" dirty="0"/>
              <a:t>bin/</a:t>
            </a:r>
            <a:r>
              <a:rPr lang="tr-TR" dirty="0" err="1"/>
              <a:t>nodetool</a:t>
            </a:r>
            <a:r>
              <a:rPr lang="tr-TR" dirty="0"/>
              <a:t> </a:t>
            </a:r>
            <a:r>
              <a:rPr lang="tr-TR" dirty="0" err="1"/>
              <a:t>status</a:t>
            </a:r>
            <a:endParaRPr lang="tr-TR" dirty="0"/>
          </a:p>
          <a:p>
            <a:pPr algn="just"/>
            <a:r>
              <a:rPr lang="tr-TR" dirty="0"/>
              <a:t>bin/</a:t>
            </a:r>
            <a:r>
              <a:rPr lang="tr-TR" dirty="0" err="1"/>
              <a:t>nodetool</a:t>
            </a:r>
            <a:r>
              <a:rPr lang="tr-TR" dirty="0"/>
              <a:t> </a:t>
            </a:r>
            <a:r>
              <a:rPr lang="tr-TR" dirty="0" err="1"/>
              <a:t>info</a:t>
            </a:r>
            <a:r>
              <a:rPr lang="tr-TR" dirty="0"/>
              <a:t>  -h 127.0.0.1</a:t>
            </a:r>
          </a:p>
          <a:p>
            <a:pPr algn="just"/>
            <a:r>
              <a:rPr lang="tr-TR" dirty="0"/>
              <a:t>bin/</a:t>
            </a:r>
            <a:r>
              <a:rPr lang="tr-TR" dirty="0" err="1"/>
              <a:t>nodetool</a:t>
            </a:r>
            <a:r>
              <a:rPr lang="tr-TR" dirty="0"/>
              <a:t> ring</a:t>
            </a:r>
          </a:p>
          <a:p>
            <a:pPr algn="just"/>
            <a:r>
              <a:rPr lang="tr-TR" dirty="0"/>
              <a:t>bin/</a:t>
            </a:r>
            <a:r>
              <a:rPr lang="tr-TR" dirty="0" err="1"/>
              <a:t>nodetool</a:t>
            </a:r>
            <a:r>
              <a:rPr lang="tr-TR" dirty="0"/>
              <a:t> </a:t>
            </a:r>
            <a:r>
              <a:rPr lang="tr-TR" dirty="0" err="1"/>
              <a:t>status</a:t>
            </a:r>
            <a:endParaRPr lang="tr-TR" dirty="0"/>
          </a:p>
          <a:p>
            <a:pPr algn="just"/>
            <a:endParaRPr lang="tr-TR" dirty="0"/>
          </a:p>
        </p:txBody>
      </p:sp>
    </p:spTree>
    <p:extLst>
      <p:ext uri="{BB962C8B-B14F-4D97-AF65-F5344CB8AC3E}">
        <p14:creationId xmlns:p14="http://schemas.microsoft.com/office/powerpoint/2010/main" val="26088825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21F7FE-A94D-8365-851A-2E32326518B3}"/>
              </a:ext>
            </a:extLst>
          </p:cNvPr>
          <p:cNvSpPr>
            <a:spLocks noGrp="1"/>
          </p:cNvSpPr>
          <p:nvPr>
            <p:ph type="title"/>
          </p:nvPr>
        </p:nvSpPr>
        <p:spPr/>
        <p:txBody>
          <a:bodyPr/>
          <a:lstStyle/>
          <a:p>
            <a:r>
              <a:rPr lang="tr-TR" dirty="0"/>
              <a:t>Ağ Bağlantısı Oluşturma</a:t>
            </a:r>
          </a:p>
        </p:txBody>
      </p:sp>
      <p:sp>
        <p:nvSpPr>
          <p:cNvPr id="3" name="İçerik Yer Tutucusu 2">
            <a:extLst>
              <a:ext uri="{FF2B5EF4-FFF2-40B4-BE49-F238E27FC236}">
                <a16:creationId xmlns:a16="http://schemas.microsoft.com/office/drawing/2014/main" id="{C95477EA-3E2D-CC3F-8579-7D3C23CA54FB}"/>
              </a:ext>
            </a:extLst>
          </p:cNvPr>
          <p:cNvSpPr>
            <a:spLocks noGrp="1"/>
          </p:cNvSpPr>
          <p:nvPr>
            <p:ph idx="1"/>
          </p:nvPr>
        </p:nvSpPr>
        <p:spPr/>
        <p:txBody>
          <a:bodyPr/>
          <a:lstStyle/>
          <a:p>
            <a:r>
              <a:rPr lang="tr-TR" dirty="0"/>
              <a:t>Bir </a:t>
            </a:r>
            <a:r>
              <a:rPr lang="tr-TR" dirty="0" err="1"/>
              <a:t>Cassandra</a:t>
            </a:r>
            <a:r>
              <a:rPr lang="tr-TR" dirty="0"/>
              <a:t> </a:t>
            </a:r>
            <a:r>
              <a:rPr lang="tr-TR" dirty="0" err="1"/>
              <a:t>clusteri</a:t>
            </a:r>
            <a:r>
              <a:rPr lang="tr-TR" dirty="0"/>
              <a:t> için düğümlerin, birbirleriyle iletişim kurmalarına izin veren bir ağda olması gerekir.</a:t>
            </a:r>
          </a:p>
          <a:p>
            <a:endParaRPr lang="tr-TR" dirty="0"/>
          </a:p>
          <a:p>
            <a:r>
              <a:rPr lang="tr-TR" dirty="0"/>
              <a:t>Ayrıca </a:t>
            </a:r>
            <a:r>
              <a:rPr lang="tr-TR" dirty="0" err="1"/>
              <a:t>Cassandra</a:t>
            </a:r>
            <a:r>
              <a:rPr lang="tr-TR" dirty="0"/>
              <a:t> dağıtık bir </a:t>
            </a:r>
            <a:r>
              <a:rPr lang="tr-TR" dirty="0" err="1"/>
              <a:t>veritabanı</a:t>
            </a:r>
            <a:r>
              <a:rPr lang="tr-TR" dirty="0"/>
              <a:t> olduğu için düğümler arasındaki ağ bağlantısı ne kadar hızlı olursa </a:t>
            </a:r>
            <a:r>
              <a:rPr lang="tr-TR" dirty="0" err="1"/>
              <a:t>Cassandra</a:t>
            </a:r>
            <a:r>
              <a:rPr lang="tr-TR" dirty="0"/>
              <a:t> o kadar performanslı olabilir.</a:t>
            </a:r>
          </a:p>
          <a:p>
            <a:endParaRPr lang="tr-TR" dirty="0"/>
          </a:p>
          <a:p>
            <a:r>
              <a:rPr lang="tr-TR" dirty="0"/>
              <a:t>Önerilen bant genişliği saniyede 1000 megabittir (veya daha fazladır).</a:t>
            </a:r>
          </a:p>
        </p:txBody>
      </p:sp>
    </p:spTree>
    <p:extLst>
      <p:ext uri="{BB962C8B-B14F-4D97-AF65-F5344CB8AC3E}">
        <p14:creationId xmlns:p14="http://schemas.microsoft.com/office/powerpoint/2010/main" val="480122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B3C41F-7BA2-8DDE-9ADF-6C3185DA60A7}"/>
              </a:ext>
            </a:extLst>
          </p:cNvPr>
          <p:cNvSpPr>
            <a:spLocks noGrp="1"/>
          </p:cNvSpPr>
          <p:nvPr>
            <p:ph type="title"/>
          </p:nvPr>
        </p:nvSpPr>
        <p:spPr/>
        <p:txBody>
          <a:bodyPr/>
          <a:lstStyle/>
          <a:p>
            <a:r>
              <a:rPr lang="tr-TR" dirty="0"/>
              <a:t>Ağ Bağlantısı Oluşturma</a:t>
            </a:r>
          </a:p>
        </p:txBody>
      </p:sp>
      <p:sp>
        <p:nvSpPr>
          <p:cNvPr id="3" name="İçerik Yer Tutucusu 2">
            <a:extLst>
              <a:ext uri="{FF2B5EF4-FFF2-40B4-BE49-F238E27FC236}">
                <a16:creationId xmlns:a16="http://schemas.microsoft.com/office/drawing/2014/main" id="{4F569E70-8920-9212-53FB-B2FA564E15FE}"/>
              </a:ext>
            </a:extLst>
          </p:cNvPr>
          <p:cNvSpPr>
            <a:spLocks noGrp="1"/>
          </p:cNvSpPr>
          <p:nvPr>
            <p:ph idx="1"/>
          </p:nvPr>
        </p:nvSpPr>
        <p:spPr/>
        <p:txBody>
          <a:bodyPr/>
          <a:lstStyle/>
          <a:p>
            <a:r>
              <a:rPr lang="tr-TR" dirty="0" err="1"/>
              <a:t>Cassandra'da</a:t>
            </a:r>
            <a:r>
              <a:rPr lang="tr-TR" dirty="0"/>
              <a:t> kullanılan portlar:</a:t>
            </a:r>
          </a:p>
          <a:p>
            <a:pPr marL="0" indent="0">
              <a:buNone/>
            </a:pPr>
            <a:endParaRPr lang="tr-TR" dirty="0"/>
          </a:p>
          <a:p>
            <a:r>
              <a:rPr lang="tr-TR" dirty="0"/>
              <a:t>7000 - </a:t>
            </a:r>
            <a:r>
              <a:rPr lang="tr-TR" dirty="0" err="1"/>
              <a:t>Cassandra</a:t>
            </a:r>
            <a:r>
              <a:rPr lang="tr-TR" dirty="0"/>
              <a:t> düğüm içi iletişim</a:t>
            </a:r>
          </a:p>
          <a:p>
            <a:r>
              <a:rPr lang="tr-TR" dirty="0"/>
              <a:t>9042 - </a:t>
            </a:r>
            <a:r>
              <a:rPr lang="tr-TR" dirty="0" err="1"/>
              <a:t>Cassandra</a:t>
            </a:r>
            <a:r>
              <a:rPr lang="tr-TR" dirty="0"/>
              <a:t> yerel ikili protokol istemcisi</a:t>
            </a:r>
          </a:p>
          <a:p>
            <a:r>
              <a:rPr lang="tr-TR" dirty="0"/>
              <a:t>9160 – </a:t>
            </a:r>
            <a:r>
              <a:rPr lang="tr-TR" dirty="0" err="1"/>
              <a:t>Thrieft</a:t>
            </a:r>
            <a:r>
              <a:rPr lang="tr-TR" dirty="0"/>
              <a:t> Client</a:t>
            </a:r>
          </a:p>
          <a:p>
            <a:r>
              <a:rPr lang="tr-TR" dirty="0"/>
              <a:t>7199 – JMX izleme</a:t>
            </a:r>
          </a:p>
        </p:txBody>
      </p:sp>
    </p:spTree>
    <p:extLst>
      <p:ext uri="{BB962C8B-B14F-4D97-AF65-F5344CB8AC3E}">
        <p14:creationId xmlns:p14="http://schemas.microsoft.com/office/powerpoint/2010/main" val="3756189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FE46CC-8669-5DB6-4240-54FDEDB16692}"/>
              </a:ext>
            </a:extLst>
          </p:cNvPr>
          <p:cNvSpPr>
            <a:spLocks noGrp="1"/>
          </p:cNvSpPr>
          <p:nvPr>
            <p:ph type="title"/>
          </p:nvPr>
        </p:nvSpPr>
        <p:spPr/>
        <p:txBody>
          <a:bodyPr/>
          <a:lstStyle/>
          <a:p>
            <a:r>
              <a:rPr lang="tr-TR" dirty="0"/>
              <a:t>Ağ Bağlantısı Oluşturma</a:t>
            </a:r>
          </a:p>
        </p:txBody>
      </p:sp>
      <p:sp>
        <p:nvSpPr>
          <p:cNvPr id="3" name="İçerik Yer Tutucusu 2">
            <a:extLst>
              <a:ext uri="{FF2B5EF4-FFF2-40B4-BE49-F238E27FC236}">
                <a16:creationId xmlns:a16="http://schemas.microsoft.com/office/drawing/2014/main" id="{EF5C275B-1D91-5314-BF64-DE8B324192E0}"/>
              </a:ext>
            </a:extLst>
          </p:cNvPr>
          <p:cNvSpPr>
            <a:spLocks noGrp="1"/>
          </p:cNvSpPr>
          <p:nvPr>
            <p:ph idx="1"/>
          </p:nvPr>
        </p:nvSpPr>
        <p:spPr/>
        <p:txBody>
          <a:bodyPr/>
          <a:lstStyle/>
          <a:p>
            <a:r>
              <a:rPr lang="tr-TR" dirty="0"/>
              <a:t>Sanal makineler, varsayılan olarak harici olarak (ör. www.google.com'a) bağlanmak için ana bilgisayarın (yani sizin bilgisayarınız) ağ bağlantısını kullanır.</a:t>
            </a:r>
          </a:p>
          <a:p>
            <a:endParaRPr lang="tr-TR" dirty="0"/>
          </a:p>
          <a:p>
            <a:r>
              <a:rPr lang="tr-TR" dirty="0"/>
              <a:t>Ana bilgisayarda, her sanal makineye dinamik bir IP </a:t>
            </a:r>
            <a:r>
              <a:rPr lang="tr-TR" dirty="0" err="1"/>
              <a:t>verilir.varsayılan</a:t>
            </a:r>
            <a:r>
              <a:rPr lang="tr-TR" dirty="0"/>
              <a:t> olarak adres.</a:t>
            </a:r>
          </a:p>
        </p:txBody>
      </p:sp>
    </p:spTree>
    <p:extLst>
      <p:ext uri="{BB962C8B-B14F-4D97-AF65-F5344CB8AC3E}">
        <p14:creationId xmlns:p14="http://schemas.microsoft.com/office/powerpoint/2010/main" val="38386733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B093B2-4A99-43D0-6D3E-0A8C692BF314}"/>
              </a:ext>
            </a:extLst>
          </p:cNvPr>
          <p:cNvSpPr>
            <a:spLocks noGrp="1"/>
          </p:cNvSpPr>
          <p:nvPr>
            <p:ph type="title"/>
          </p:nvPr>
        </p:nvSpPr>
        <p:spPr/>
        <p:txBody>
          <a:bodyPr/>
          <a:lstStyle/>
          <a:p>
            <a:r>
              <a:rPr lang="tr-TR" dirty="0"/>
              <a:t>Ağ Bağlantısı Oluşturma</a:t>
            </a:r>
          </a:p>
        </p:txBody>
      </p:sp>
      <p:sp>
        <p:nvSpPr>
          <p:cNvPr id="3" name="İçerik Yer Tutucusu 2">
            <a:extLst>
              <a:ext uri="{FF2B5EF4-FFF2-40B4-BE49-F238E27FC236}">
                <a16:creationId xmlns:a16="http://schemas.microsoft.com/office/drawing/2014/main" id="{F0659E53-00D8-29FD-F61D-6691F82C18C8}"/>
              </a:ext>
            </a:extLst>
          </p:cNvPr>
          <p:cNvSpPr>
            <a:spLocks noGrp="1"/>
          </p:cNvSpPr>
          <p:nvPr>
            <p:ph idx="1"/>
          </p:nvPr>
        </p:nvSpPr>
        <p:spPr/>
        <p:txBody>
          <a:bodyPr/>
          <a:lstStyle/>
          <a:p>
            <a:r>
              <a:rPr lang="tr-TR" dirty="0"/>
              <a:t>Zamanla, bir sanal makineye atanan dinamik IP adresi değişebilir ve bu da </a:t>
            </a:r>
            <a:r>
              <a:rPr lang="tr-TR" dirty="0" err="1"/>
              <a:t>Cassandra'nın</a:t>
            </a:r>
            <a:r>
              <a:rPr lang="tr-TR" dirty="0"/>
              <a:t> çalışmasını durdurur.</a:t>
            </a:r>
          </a:p>
          <a:p>
            <a:endParaRPr lang="tr-TR" dirty="0"/>
          </a:p>
          <a:p>
            <a:r>
              <a:rPr lang="tr-TR" dirty="0"/>
              <a:t>Bu sorunu önlemek için statik IP adresleri atanabilir.</a:t>
            </a:r>
          </a:p>
          <a:p>
            <a:endParaRPr lang="tr-TR" dirty="0"/>
          </a:p>
          <a:p>
            <a:r>
              <a:rPr lang="tr-TR" dirty="0"/>
              <a:t>Statik IP adresleri, ana bilgisayar için ağ ayarlarını toplayarak ve daha sonra bunları sanal makinelerin sistem ayarlarında kullanarak Ubuntu sanal makinelerine atanabilir.</a:t>
            </a:r>
          </a:p>
        </p:txBody>
      </p:sp>
    </p:spTree>
    <p:extLst>
      <p:ext uri="{BB962C8B-B14F-4D97-AF65-F5344CB8AC3E}">
        <p14:creationId xmlns:p14="http://schemas.microsoft.com/office/powerpoint/2010/main" val="27906400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ADDEDC-64A7-2041-E232-8F751960A4C2}"/>
              </a:ext>
            </a:extLst>
          </p:cNvPr>
          <p:cNvSpPr>
            <a:spLocks noGrp="1"/>
          </p:cNvSpPr>
          <p:nvPr>
            <p:ph type="title"/>
          </p:nvPr>
        </p:nvSpPr>
        <p:spPr/>
        <p:txBody>
          <a:bodyPr/>
          <a:lstStyle/>
          <a:p>
            <a:r>
              <a:rPr lang="tr-TR" dirty="0"/>
              <a:t>Ağ Bağlantısı Oluşturma</a:t>
            </a:r>
          </a:p>
        </p:txBody>
      </p:sp>
      <p:sp>
        <p:nvSpPr>
          <p:cNvPr id="3" name="İçerik Yer Tutucusu 2">
            <a:extLst>
              <a:ext uri="{FF2B5EF4-FFF2-40B4-BE49-F238E27FC236}">
                <a16:creationId xmlns:a16="http://schemas.microsoft.com/office/drawing/2014/main" id="{D64270D5-9BB2-D250-AF03-7AFC6D6E145C}"/>
              </a:ext>
            </a:extLst>
          </p:cNvPr>
          <p:cNvSpPr>
            <a:spLocks noGrp="1"/>
          </p:cNvSpPr>
          <p:nvPr>
            <p:ph idx="1"/>
          </p:nvPr>
        </p:nvSpPr>
        <p:spPr/>
        <p:txBody>
          <a:bodyPr/>
          <a:lstStyle/>
          <a:p>
            <a:r>
              <a:rPr lang="tr-TR" dirty="0"/>
              <a:t>Virtual Machine X dosyasını </a:t>
            </a:r>
            <a:r>
              <a:rPr lang="tr-TR" dirty="0" err="1"/>
              <a:t>zipten</a:t>
            </a:r>
            <a:r>
              <a:rPr lang="tr-TR" dirty="0"/>
              <a:t> çıkaralım ve Virtual Machine 2 adını verip çalıştıralım</a:t>
            </a:r>
          </a:p>
          <a:p>
            <a:r>
              <a:rPr lang="tr-TR" dirty="0"/>
              <a:t>Bu sayede 2.node’umuzu da oluşturduk</a:t>
            </a:r>
          </a:p>
        </p:txBody>
      </p:sp>
    </p:spTree>
    <p:extLst>
      <p:ext uri="{BB962C8B-B14F-4D97-AF65-F5344CB8AC3E}">
        <p14:creationId xmlns:p14="http://schemas.microsoft.com/office/powerpoint/2010/main" val="34968028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F14306-1632-1927-7803-64BE581A25D3}"/>
              </a:ext>
            </a:extLst>
          </p:cNvPr>
          <p:cNvSpPr>
            <a:spLocks noGrp="1"/>
          </p:cNvSpPr>
          <p:nvPr>
            <p:ph type="title"/>
          </p:nvPr>
        </p:nvSpPr>
        <p:spPr/>
        <p:txBody>
          <a:bodyPr/>
          <a:lstStyle/>
          <a:p>
            <a:r>
              <a:rPr lang="tr-TR" dirty="0"/>
              <a:t>Ağ Bağlantısı Oluşturma</a:t>
            </a:r>
          </a:p>
        </p:txBody>
      </p:sp>
      <p:sp>
        <p:nvSpPr>
          <p:cNvPr id="3" name="İçerik Yer Tutucusu 2">
            <a:extLst>
              <a:ext uri="{FF2B5EF4-FFF2-40B4-BE49-F238E27FC236}">
                <a16:creationId xmlns:a16="http://schemas.microsoft.com/office/drawing/2014/main" id="{EA0B8285-2D61-EB01-AF1D-8FC209ACF17F}"/>
              </a:ext>
            </a:extLst>
          </p:cNvPr>
          <p:cNvSpPr>
            <a:spLocks noGrp="1"/>
          </p:cNvSpPr>
          <p:nvPr>
            <p:ph idx="1"/>
          </p:nvPr>
        </p:nvSpPr>
        <p:spPr/>
        <p:txBody>
          <a:bodyPr>
            <a:normAutofit/>
          </a:bodyPr>
          <a:lstStyle/>
          <a:p>
            <a:r>
              <a:rPr lang="tr-TR" sz="2800" dirty="0"/>
              <a:t>xxx.xxx.xxx.101</a:t>
            </a:r>
          </a:p>
          <a:p>
            <a:r>
              <a:rPr lang="tr-TR" sz="2800" dirty="0"/>
              <a:t>xxx.xxx.xxx.102</a:t>
            </a:r>
          </a:p>
          <a:p>
            <a:r>
              <a:rPr lang="tr-TR" sz="2800" dirty="0"/>
              <a:t>xxx.xxx.xxx.103</a:t>
            </a:r>
          </a:p>
          <a:p>
            <a:r>
              <a:rPr lang="tr-TR" sz="2800" dirty="0"/>
              <a:t>xxx.xxx.xxx.104</a:t>
            </a:r>
          </a:p>
        </p:txBody>
      </p:sp>
    </p:spTree>
    <p:extLst>
      <p:ext uri="{BB962C8B-B14F-4D97-AF65-F5344CB8AC3E}">
        <p14:creationId xmlns:p14="http://schemas.microsoft.com/office/powerpoint/2010/main" val="32450629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8A9B6B-377B-3CA4-483C-0566582D1069}"/>
              </a:ext>
            </a:extLst>
          </p:cNvPr>
          <p:cNvSpPr>
            <a:spLocks noGrp="1"/>
          </p:cNvSpPr>
          <p:nvPr>
            <p:ph type="title"/>
          </p:nvPr>
        </p:nvSpPr>
        <p:spPr/>
        <p:txBody>
          <a:bodyPr/>
          <a:lstStyle/>
          <a:p>
            <a:r>
              <a:rPr lang="tr-TR" dirty="0"/>
              <a:t>Ağ Bağlantısı Oluşturma</a:t>
            </a:r>
          </a:p>
        </p:txBody>
      </p:sp>
      <p:pic>
        <p:nvPicPr>
          <p:cNvPr id="5" name="İçerik Yer Tutucusu 4">
            <a:extLst>
              <a:ext uri="{FF2B5EF4-FFF2-40B4-BE49-F238E27FC236}">
                <a16:creationId xmlns:a16="http://schemas.microsoft.com/office/drawing/2014/main" id="{51F26D16-DB00-1370-9CFF-60287813C6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1728" y="3627784"/>
            <a:ext cx="6370272" cy="3096224"/>
          </a:xfrm>
        </p:spPr>
      </p:pic>
      <p:sp>
        <p:nvSpPr>
          <p:cNvPr id="3" name="İçerik Yer Tutucusu 2">
            <a:extLst>
              <a:ext uri="{FF2B5EF4-FFF2-40B4-BE49-F238E27FC236}">
                <a16:creationId xmlns:a16="http://schemas.microsoft.com/office/drawing/2014/main" id="{4D113196-75FF-5F8E-5EE4-3CFCCD78207B}"/>
              </a:ext>
            </a:extLst>
          </p:cNvPr>
          <p:cNvSpPr txBox="1">
            <a:spLocks/>
          </p:cNvSpPr>
          <p:nvPr/>
        </p:nvSpPr>
        <p:spPr>
          <a:xfrm>
            <a:off x="1254346" y="2374900"/>
            <a:ext cx="10394315"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tr-TR" sz="2000" dirty="0"/>
              <a:t>Yeni bir terminal açıp </a:t>
            </a:r>
            <a:r>
              <a:rPr lang="tr-TR" sz="2000" dirty="0" err="1"/>
              <a:t>ifconfig</a:t>
            </a:r>
            <a:r>
              <a:rPr lang="tr-TR" sz="2000" dirty="0"/>
              <a:t> yazalım</a:t>
            </a:r>
          </a:p>
          <a:p>
            <a:r>
              <a:rPr lang="tr-TR" sz="2000" dirty="0"/>
              <a:t>Karşımıza çıkan adresi de unutmayalım yada bir yere </a:t>
            </a:r>
            <a:r>
              <a:rPr lang="tr-TR" sz="2000" dirty="0" err="1"/>
              <a:t>kaydededelim</a:t>
            </a:r>
            <a:endParaRPr lang="tr-TR" sz="2000" dirty="0"/>
          </a:p>
          <a:p>
            <a:r>
              <a:rPr lang="tr-TR" sz="2000" dirty="0"/>
              <a:t>Virtual Machine 2 için de aynısını </a:t>
            </a:r>
            <a:r>
              <a:rPr lang="tr-TR" sz="2000" dirty="0" err="1"/>
              <a:t>yapaım</a:t>
            </a:r>
            <a:endParaRPr lang="tr-TR" sz="2000" dirty="0"/>
          </a:p>
        </p:txBody>
      </p:sp>
    </p:spTree>
    <p:extLst>
      <p:ext uri="{BB962C8B-B14F-4D97-AF65-F5344CB8AC3E}">
        <p14:creationId xmlns:p14="http://schemas.microsoft.com/office/powerpoint/2010/main" val="3176825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DB0105-EE03-E3E1-A794-3EBE4548C2B8}"/>
              </a:ext>
            </a:extLst>
          </p:cNvPr>
          <p:cNvSpPr>
            <a:spLocks noGrp="1"/>
          </p:cNvSpPr>
          <p:nvPr>
            <p:ph type="title"/>
          </p:nvPr>
        </p:nvSpPr>
        <p:spPr/>
        <p:txBody>
          <a:bodyPr/>
          <a:lstStyle/>
          <a:p>
            <a:r>
              <a:rPr lang="tr-TR" dirty="0"/>
              <a:t>Ağ Bağlantısı Oluşturma</a:t>
            </a:r>
          </a:p>
        </p:txBody>
      </p:sp>
      <p:pic>
        <p:nvPicPr>
          <p:cNvPr id="5" name="Resim 4">
            <a:extLst>
              <a:ext uri="{FF2B5EF4-FFF2-40B4-BE49-F238E27FC236}">
                <a16:creationId xmlns:a16="http://schemas.microsoft.com/office/drawing/2014/main" id="{73FAFF43-14B9-FD6F-058C-EC5C126E9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614" y="3429000"/>
            <a:ext cx="7144219" cy="3227729"/>
          </a:xfrm>
          <a:prstGeom prst="rect">
            <a:avLst/>
          </a:prstGeom>
        </p:spPr>
      </p:pic>
      <p:sp>
        <p:nvSpPr>
          <p:cNvPr id="3" name="İçerik Yer Tutucusu 2">
            <a:extLst>
              <a:ext uri="{FF2B5EF4-FFF2-40B4-BE49-F238E27FC236}">
                <a16:creationId xmlns:a16="http://schemas.microsoft.com/office/drawing/2014/main" id="{7DD5086F-6BD0-DD7B-588B-EFCEB702F124}"/>
              </a:ext>
            </a:extLst>
          </p:cNvPr>
          <p:cNvSpPr txBox="1">
            <a:spLocks/>
          </p:cNvSpPr>
          <p:nvPr/>
        </p:nvSpPr>
        <p:spPr>
          <a:xfrm>
            <a:off x="1254346" y="2374900"/>
            <a:ext cx="10752123"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tr-TR" sz="2000" dirty="0"/>
              <a:t>2.virtual </a:t>
            </a:r>
            <a:r>
              <a:rPr lang="tr-TR" sz="2000" dirty="0" err="1"/>
              <a:t>machineden</a:t>
            </a:r>
            <a:r>
              <a:rPr lang="tr-TR" sz="2000" dirty="0"/>
              <a:t> 1.ye bağlanalım</a:t>
            </a:r>
          </a:p>
          <a:p>
            <a:r>
              <a:rPr lang="tr-TR" sz="2000" dirty="0"/>
              <a:t>Nm-</a:t>
            </a:r>
            <a:r>
              <a:rPr lang="tr-TR" sz="2000" dirty="0" err="1"/>
              <a:t>tool</a:t>
            </a:r>
            <a:r>
              <a:rPr lang="tr-TR" sz="2000" dirty="0"/>
              <a:t> yazarak </a:t>
            </a:r>
            <a:r>
              <a:rPr lang="tr-TR" sz="2000" dirty="0" err="1"/>
              <a:t>node</a:t>
            </a:r>
            <a:r>
              <a:rPr lang="tr-TR" sz="2000" dirty="0"/>
              <a:t> ayarlarına </a:t>
            </a:r>
            <a:r>
              <a:rPr lang="tr-TR" sz="2000" dirty="0" err="1"/>
              <a:t>bakalım.Gateway</a:t>
            </a:r>
            <a:r>
              <a:rPr lang="tr-TR" sz="2000" dirty="0"/>
              <a:t> adresini kaydedelim</a:t>
            </a:r>
          </a:p>
        </p:txBody>
      </p:sp>
    </p:spTree>
    <p:extLst>
      <p:ext uri="{BB962C8B-B14F-4D97-AF65-F5344CB8AC3E}">
        <p14:creationId xmlns:p14="http://schemas.microsoft.com/office/powerpoint/2010/main" val="28804134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3E2C9C-7F4E-2BA5-071E-3ED4AB4B2DD4}"/>
              </a:ext>
            </a:extLst>
          </p:cNvPr>
          <p:cNvSpPr>
            <a:spLocks noGrp="1"/>
          </p:cNvSpPr>
          <p:nvPr>
            <p:ph type="title"/>
          </p:nvPr>
        </p:nvSpPr>
        <p:spPr/>
        <p:txBody>
          <a:bodyPr/>
          <a:lstStyle/>
          <a:p>
            <a:r>
              <a:rPr lang="tr-TR" dirty="0"/>
              <a:t>Ağ Bağlantısı Oluşturma</a:t>
            </a:r>
          </a:p>
        </p:txBody>
      </p:sp>
      <p:sp>
        <p:nvSpPr>
          <p:cNvPr id="3" name="İçerik Yer Tutucusu 2">
            <a:extLst>
              <a:ext uri="{FF2B5EF4-FFF2-40B4-BE49-F238E27FC236}">
                <a16:creationId xmlns:a16="http://schemas.microsoft.com/office/drawing/2014/main" id="{F97A645A-7F07-B0AD-5BC6-5CA38BC7EE2A}"/>
              </a:ext>
            </a:extLst>
          </p:cNvPr>
          <p:cNvSpPr>
            <a:spLocks noGrp="1"/>
          </p:cNvSpPr>
          <p:nvPr>
            <p:ph idx="1"/>
          </p:nvPr>
        </p:nvSpPr>
        <p:spPr>
          <a:xfrm>
            <a:off x="1154954" y="2603499"/>
            <a:ext cx="9082350" cy="4055717"/>
          </a:xfrm>
        </p:spPr>
        <p:txBody>
          <a:bodyPr/>
          <a:lstStyle/>
          <a:p>
            <a:r>
              <a:rPr lang="tr-TR" dirty="0"/>
              <a:t>Bütün terminalleri kapatalım</a:t>
            </a:r>
          </a:p>
          <a:p>
            <a:r>
              <a:rPr lang="tr-TR" dirty="0"/>
              <a:t>Ayarlardan networke girelim</a:t>
            </a:r>
          </a:p>
          <a:p>
            <a:r>
              <a:rPr lang="tr-TR" dirty="0" err="1"/>
              <a:t>Optionsa</a:t>
            </a:r>
            <a:r>
              <a:rPr lang="tr-TR" dirty="0"/>
              <a:t> Tıklayalım</a:t>
            </a:r>
          </a:p>
          <a:p>
            <a:r>
              <a:rPr lang="tr-TR" dirty="0"/>
              <a:t>IPv4 tıklayalım</a:t>
            </a:r>
          </a:p>
          <a:p>
            <a:r>
              <a:rPr lang="tr-TR" dirty="0" err="1"/>
              <a:t>Method</a:t>
            </a:r>
            <a:r>
              <a:rPr lang="tr-TR" dirty="0"/>
              <a:t> manuel</a:t>
            </a:r>
          </a:p>
          <a:p>
            <a:r>
              <a:rPr lang="tr-TR" dirty="0" err="1"/>
              <a:t>Adresses</a:t>
            </a:r>
            <a:r>
              <a:rPr lang="tr-TR" dirty="0"/>
              <a:t> ise sırasıyla ilk 3 aynı 101,255.255.255.0,gateway</a:t>
            </a:r>
          </a:p>
          <a:p>
            <a:r>
              <a:rPr lang="tr-TR" dirty="0" err="1"/>
              <a:t>Restart</a:t>
            </a:r>
            <a:r>
              <a:rPr lang="tr-TR" dirty="0"/>
              <a:t> atalım</a:t>
            </a:r>
          </a:p>
          <a:p>
            <a:r>
              <a:rPr lang="tr-TR" dirty="0"/>
              <a:t>Aynısını 2 numaralı </a:t>
            </a:r>
            <a:r>
              <a:rPr lang="tr-TR" dirty="0" err="1"/>
              <a:t>vm’ye</a:t>
            </a:r>
            <a:r>
              <a:rPr lang="tr-TR" dirty="0"/>
              <a:t> de yapalım</a:t>
            </a:r>
          </a:p>
          <a:p>
            <a:r>
              <a:rPr lang="tr-TR" dirty="0"/>
              <a:t>Vm’2 den vm’1e </a:t>
            </a:r>
            <a:r>
              <a:rPr lang="tr-TR" dirty="0" err="1"/>
              <a:t>ping</a:t>
            </a:r>
            <a:r>
              <a:rPr lang="tr-TR" dirty="0"/>
              <a:t> atalım</a:t>
            </a:r>
          </a:p>
        </p:txBody>
      </p:sp>
    </p:spTree>
    <p:extLst>
      <p:ext uri="{BB962C8B-B14F-4D97-AF65-F5344CB8AC3E}">
        <p14:creationId xmlns:p14="http://schemas.microsoft.com/office/powerpoint/2010/main" val="32176404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E88AF2-EF64-0ACE-78FD-0FCB73D1B8B5}"/>
              </a:ext>
            </a:extLst>
          </p:cNvPr>
          <p:cNvSpPr>
            <a:spLocks noGrp="1"/>
          </p:cNvSpPr>
          <p:nvPr>
            <p:ph type="title"/>
          </p:nvPr>
        </p:nvSpPr>
        <p:spPr/>
        <p:txBody>
          <a:bodyPr/>
          <a:lstStyle/>
          <a:p>
            <a:r>
              <a:rPr lang="tr-TR" dirty="0"/>
              <a:t>Ağ Bağlantısı Oluşturma</a:t>
            </a:r>
          </a:p>
        </p:txBody>
      </p:sp>
      <p:sp>
        <p:nvSpPr>
          <p:cNvPr id="3" name="İçerik Yer Tutucusu 2">
            <a:extLst>
              <a:ext uri="{FF2B5EF4-FFF2-40B4-BE49-F238E27FC236}">
                <a16:creationId xmlns:a16="http://schemas.microsoft.com/office/drawing/2014/main" id="{9E2186B6-22AA-787D-D142-97CBB09E253C}"/>
              </a:ext>
            </a:extLst>
          </p:cNvPr>
          <p:cNvSpPr>
            <a:spLocks noGrp="1"/>
          </p:cNvSpPr>
          <p:nvPr>
            <p:ph idx="1"/>
          </p:nvPr>
        </p:nvSpPr>
        <p:spPr>
          <a:xfrm>
            <a:off x="1345239" y="2288258"/>
            <a:ext cx="8825659" cy="3416300"/>
          </a:xfrm>
        </p:spPr>
        <p:txBody>
          <a:bodyPr/>
          <a:lstStyle/>
          <a:p>
            <a:r>
              <a:rPr lang="tr-TR" dirty="0" err="1"/>
              <a:t>sudo</a:t>
            </a:r>
            <a:r>
              <a:rPr lang="tr-TR" dirty="0"/>
              <a:t> nano /</a:t>
            </a:r>
            <a:r>
              <a:rPr lang="tr-TR" dirty="0" err="1"/>
              <a:t>etc</a:t>
            </a:r>
            <a:r>
              <a:rPr lang="tr-TR" dirty="0"/>
              <a:t>/</a:t>
            </a:r>
            <a:r>
              <a:rPr lang="tr-TR" dirty="0" err="1"/>
              <a:t>hostname</a:t>
            </a:r>
            <a:endParaRPr lang="tr-TR" dirty="0"/>
          </a:p>
          <a:p>
            <a:r>
              <a:rPr lang="tr-TR" dirty="0" err="1"/>
              <a:t>sudo</a:t>
            </a:r>
            <a:r>
              <a:rPr lang="tr-TR" dirty="0"/>
              <a:t> nano /</a:t>
            </a:r>
            <a:r>
              <a:rPr lang="tr-TR" dirty="0" err="1"/>
              <a:t>etc</a:t>
            </a:r>
            <a:r>
              <a:rPr lang="tr-TR" dirty="0"/>
              <a:t>/</a:t>
            </a:r>
            <a:r>
              <a:rPr lang="tr-TR" dirty="0" err="1"/>
              <a:t>hosts</a:t>
            </a:r>
            <a:endParaRPr lang="tr-TR" dirty="0"/>
          </a:p>
          <a:p>
            <a:r>
              <a:rPr lang="tr-TR" dirty="0" err="1"/>
              <a:t>Ping</a:t>
            </a:r>
            <a:r>
              <a:rPr lang="tr-TR" dirty="0"/>
              <a:t> vm2</a:t>
            </a:r>
          </a:p>
          <a:p>
            <a:endParaRPr lang="tr-TR" dirty="0"/>
          </a:p>
          <a:p>
            <a:endParaRPr lang="tr-TR" dirty="0"/>
          </a:p>
        </p:txBody>
      </p:sp>
      <p:pic>
        <p:nvPicPr>
          <p:cNvPr id="5" name="Resim 4">
            <a:extLst>
              <a:ext uri="{FF2B5EF4-FFF2-40B4-BE49-F238E27FC236}">
                <a16:creationId xmlns:a16="http://schemas.microsoft.com/office/drawing/2014/main" id="{E57DE0B6-40BE-B750-7404-CED1BC886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52" y="3524830"/>
            <a:ext cx="6963810" cy="3124448"/>
          </a:xfrm>
          <a:prstGeom prst="rect">
            <a:avLst/>
          </a:prstGeom>
        </p:spPr>
      </p:pic>
    </p:spTree>
    <p:extLst>
      <p:ext uri="{BB962C8B-B14F-4D97-AF65-F5344CB8AC3E}">
        <p14:creationId xmlns:p14="http://schemas.microsoft.com/office/powerpoint/2010/main" val="634962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Toplantı Odası">
  <a:themeElements>
    <a:clrScheme name="İyon Toplantı Odası">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yon Toplantı Odası">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Toplantı Odası">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4523</TotalTime>
  <Words>3752</Words>
  <Application>Microsoft Office PowerPoint</Application>
  <PresentationFormat>Geniş ekran</PresentationFormat>
  <Paragraphs>521</Paragraphs>
  <Slides>110</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110</vt:i4>
      </vt:variant>
    </vt:vector>
  </HeadingPairs>
  <TitlesOfParts>
    <vt:vector size="118" baseType="lpstr">
      <vt:lpstr>Arial</vt:lpstr>
      <vt:lpstr>Arial</vt:lpstr>
      <vt:lpstr>Bahnschrift Light</vt:lpstr>
      <vt:lpstr>Century Gothic</vt:lpstr>
      <vt:lpstr>Monospace</vt:lpstr>
      <vt:lpstr>Times New Roman</vt:lpstr>
      <vt:lpstr>Wingdings 3</vt:lpstr>
      <vt:lpstr>İyon Toplantı Odası</vt:lpstr>
      <vt:lpstr>Apache Cassandra Kullanımı</vt:lpstr>
      <vt:lpstr>Cassandra’yı İndirme</vt:lpstr>
      <vt:lpstr>Javanın Yüklü Olup Olmadığını Kontrol Edelim</vt:lpstr>
      <vt:lpstr>Cassandra’yı Yükleme</vt:lpstr>
      <vt:lpstr>cassandra.yaml dosyasını açma</vt:lpstr>
      <vt:lpstr>Cassandra’da İzinler</vt:lpstr>
      <vt:lpstr>Cassandrayı Başlatma</vt:lpstr>
      <vt:lpstr>Cassandra’yı Başlatma</vt:lpstr>
      <vt:lpstr>Node Durumunu Kontrol Etme</vt:lpstr>
      <vt:lpstr>system.log dosyasına erişme</vt:lpstr>
      <vt:lpstr>CQLSH Kullanma</vt:lpstr>
      <vt:lpstr>Keyspace</vt:lpstr>
      <vt:lpstr>Keyspace Tanımlama</vt:lpstr>
      <vt:lpstr>Keyspace Silme</vt:lpstr>
      <vt:lpstr>İkinci Bir Keyspace Oluşturma</vt:lpstr>
      <vt:lpstr>İkinci Bir Keyspace Oluşturma</vt:lpstr>
      <vt:lpstr>Tablo Oluşturma</vt:lpstr>
      <vt:lpstr>Sütunları ve Data Tiplerini Tanımlama</vt:lpstr>
      <vt:lpstr>Sütunları ve Data Tiplerini Tanımlama</vt:lpstr>
      <vt:lpstr>Sütunları ve Data Tiplerini Tanımlama</vt:lpstr>
      <vt:lpstr>Primary Key Tanımlama</vt:lpstr>
      <vt:lpstr>Primary Key Tanımlama</vt:lpstr>
      <vt:lpstr>Primary Key Tanımlama</vt:lpstr>
      <vt:lpstr>Partition key Tanımlamak</vt:lpstr>
      <vt:lpstr>Partition key Tanımlamak</vt:lpstr>
      <vt:lpstr>Partition key Tanımlamak</vt:lpstr>
      <vt:lpstr>Partition key Tanımlamak</vt:lpstr>
      <vt:lpstr>Veriyi Descending Olarak Belirtmek</vt:lpstr>
      <vt:lpstr>Veriyi Descending Olarak Belirtmek</vt:lpstr>
      <vt:lpstr>Veriyi Descending Olarak Belirtmek</vt:lpstr>
      <vt:lpstr>Tabloyu Descending Olarak Belirtmek</vt:lpstr>
      <vt:lpstr>ÖRNEK</vt:lpstr>
      <vt:lpstr>Örnek Cevabı</vt:lpstr>
      <vt:lpstr>Ekleme işlemleri</vt:lpstr>
      <vt:lpstr>INSERT INTO Komutunu Kullanmak</vt:lpstr>
      <vt:lpstr>Select Komutunu Kullanmak</vt:lpstr>
      <vt:lpstr>INSERT INTO Komutunu Kullanmak</vt:lpstr>
      <vt:lpstr>Copy Komutunu Kullanmak</vt:lpstr>
      <vt:lpstr>Veri Cassandra’da nasıl depolanır</vt:lpstr>
      <vt:lpstr>Veri Cassandra’da nasıl depolanır</vt:lpstr>
      <vt:lpstr>Veri Cassandra’da nasıl depolanır</vt:lpstr>
      <vt:lpstr>Veriler Diskte Nasıl Depolanır</vt:lpstr>
      <vt:lpstr>Veriler Diskte Nasıl Depolanır</vt:lpstr>
      <vt:lpstr>Veriler Diskte Nasıl Depolanır</vt:lpstr>
      <vt:lpstr>Örnek!!</vt:lpstr>
      <vt:lpstr>Cassandra’da Veri Modelleme</vt:lpstr>
      <vt:lpstr>Where Kelimesini Kullanma</vt:lpstr>
      <vt:lpstr>Where Kelimesini Kullanma</vt:lpstr>
      <vt:lpstr>Where Kelimesini Kullanma</vt:lpstr>
      <vt:lpstr>Where Kelimesini Kullanma</vt:lpstr>
      <vt:lpstr>Where Kelimesini Kullanma</vt:lpstr>
      <vt:lpstr>İkincil İndexler Nedir ?</vt:lpstr>
      <vt:lpstr>İkincil İndexler Nedir ?</vt:lpstr>
      <vt:lpstr>İkincil İndexler Nedir ?</vt:lpstr>
      <vt:lpstr>İkincil İndexler Nedir ?</vt:lpstr>
      <vt:lpstr>Composite Partition</vt:lpstr>
      <vt:lpstr>Composite Partition</vt:lpstr>
      <vt:lpstr>Composite Partition</vt:lpstr>
      <vt:lpstr>Uygulama Oluşturma</vt:lpstr>
      <vt:lpstr>Uygulama Oluşturma</vt:lpstr>
      <vt:lpstr>Uygulama Oluşturma</vt:lpstr>
      <vt:lpstr>Uygulama Oluşturma</vt:lpstr>
      <vt:lpstr>Uygulama Oluşturma</vt:lpstr>
      <vt:lpstr>İhtiyacımız Olan Jar Dosyaları</vt:lpstr>
      <vt:lpstr>İhtiyacımız Olan Jar Dosyalarını Çalıştırmak</vt:lpstr>
      <vt:lpstr>Cassandra bağlantısı yapma</vt:lpstr>
      <vt:lpstr>Programımızda CQL Query çalıştırmak</vt:lpstr>
      <vt:lpstr>Sonuçları gösterme</vt:lpstr>
      <vt:lpstr>PowerPoint Sunusu</vt:lpstr>
      <vt:lpstr>PowerPoint Sunusu</vt:lpstr>
      <vt:lpstr>PowerPoint Sunusu</vt:lpstr>
      <vt:lpstr>PowerPoint Sunusu</vt:lpstr>
      <vt:lpstr>PowerPoint Sunusu</vt:lpstr>
      <vt:lpstr>Veriyi Güncelleme</vt:lpstr>
      <vt:lpstr>Veriyi Güncelleme</vt:lpstr>
      <vt:lpstr>Veri Nasıl Güncellenir</vt:lpstr>
      <vt:lpstr>Veriyi Silmek</vt:lpstr>
      <vt:lpstr>Veriyi Silmek</vt:lpstr>
      <vt:lpstr>Veriyi Silmek</vt:lpstr>
      <vt:lpstr>Veriyi Silmek</vt:lpstr>
      <vt:lpstr>Veriyi Silmek</vt:lpstr>
      <vt:lpstr>Donanım Seçme</vt:lpstr>
      <vt:lpstr>RAM ve CPU için önerilenler</vt:lpstr>
      <vt:lpstr>RAM ve CPU için önerilenler</vt:lpstr>
      <vt:lpstr>Depolama Alanı Seçme</vt:lpstr>
      <vt:lpstr>Depolama Alanı Seçme</vt:lpstr>
      <vt:lpstr>Depolama Alanı Seçme</vt:lpstr>
      <vt:lpstr>Depolama Alanı Seçme</vt:lpstr>
      <vt:lpstr>Cassandrada Node Nedir?</vt:lpstr>
      <vt:lpstr>Ağ Bağlantısı Oluşturma</vt:lpstr>
      <vt:lpstr>Ağ Bağlantısı Oluşturma</vt:lpstr>
      <vt:lpstr>Ağ Bağlantısı Oluşturma</vt:lpstr>
      <vt:lpstr>Ağ Bağlantısı Oluşturma</vt:lpstr>
      <vt:lpstr>Ağ Bağlantısı Oluşturma</vt:lpstr>
      <vt:lpstr>Ağ Bağlantısı Oluşturma</vt:lpstr>
      <vt:lpstr>Ağ Bağlantısı Oluşturma</vt:lpstr>
      <vt:lpstr>Ağ Bağlantısı Oluşturma</vt:lpstr>
      <vt:lpstr>Ağ Bağlantısı Oluşturma</vt:lpstr>
      <vt:lpstr>Ağ Bağlantısı Oluşturma</vt:lpstr>
      <vt:lpstr>Node IP Adres’sini belirleme</vt:lpstr>
      <vt:lpstr>Node IP Adres’sini belirleme</vt:lpstr>
      <vt:lpstr>PowerPoint Sunusu</vt:lpstr>
      <vt:lpstr>Seed Düğümlerini Belirleme</vt:lpstr>
      <vt:lpstr>Düğümleri Bootstrapleme</vt:lpstr>
      <vt:lpstr>Düğümleri Bootstrapleme</vt:lpstr>
      <vt:lpstr>PowerPoint Sunusu</vt:lpstr>
      <vt:lpstr>Seed Düğümlerini Belirleme</vt:lpstr>
      <vt:lpstr>Seed Düğümlerini Belirleme</vt:lpstr>
      <vt:lpstr>Bir Node’u Temizleme</vt:lpstr>
      <vt:lpstr>Bir Node’u Temizleme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Cassandra</dc:title>
  <dc:creator>fatih karameşe</dc:creator>
  <cp:lastModifiedBy>fatih karameşe</cp:lastModifiedBy>
  <cp:revision>32</cp:revision>
  <dcterms:created xsi:type="dcterms:W3CDTF">2022-10-25T10:25:17Z</dcterms:created>
  <dcterms:modified xsi:type="dcterms:W3CDTF">2022-12-22T14:13:13Z</dcterms:modified>
</cp:coreProperties>
</file>